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8"/>
  </p:notesMasterIdLst>
  <p:handoutMasterIdLst>
    <p:handoutMasterId r:id="rId29"/>
  </p:handoutMasterIdLst>
  <p:sldIdLst>
    <p:sldId id="256" r:id="rId5"/>
    <p:sldId id="257" r:id="rId6"/>
    <p:sldId id="258" r:id="rId7"/>
    <p:sldId id="260" r:id="rId8"/>
    <p:sldId id="272" r:id="rId9"/>
    <p:sldId id="262" r:id="rId10"/>
    <p:sldId id="274" r:id="rId11"/>
    <p:sldId id="275" r:id="rId12"/>
    <p:sldId id="276" r:id="rId13"/>
    <p:sldId id="277" r:id="rId14"/>
    <p:sldId id="278" r:id="rId15"/>
    <p:sldId id="279" r:id="rId16"/>
    <p:sldId id="280" r:id="rId17"/>
    <p:sldId id="282" r:id="rId18"/>
    <p:sldId id="283" r:id="rId19"/>
    <p:sldId id="284" r:id="rId20"/>
    <p:sldId id="285" r:id="rId21"/>
    <p:sldId id="286" r:id="rId22"/>
    <p:sldId id="287" r:id="rId23"/>
    <p:sldId id="288" r:id="rId24"/>
    <p:sldId id="292" r:id="rId25"/>
    <p:sldId id="293" r:id="rId26"/>
    <p:sldId id="271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6E8F693-1B8F-4753-83CD-B6577FDEE180}">
          <p14:sldIdLst>
            <p14:sldId id="256"/>
            <p14:sldId id="257"/>
            <p14:sldId id="258"/>
            <p14:sldId id="260"/>
            <p14:sldId id="272"/>
            <p14:sldId id="262"/>
            <p14:sldId id="274"/>
            <p14:sldId id="275"/>
            <p14:sldId id="276"/>
            <p14:sldId id="277"/>
            <p14:sldId id="278"/>
            <p14:sldId id="279"/>
            <p14:sldId id="280"/>
            <p14:sldId id="282"/>
            <p14:sldId id="283"/>
            <p14:sldId id="284"/>
            <p14:sldId id="285"/>
            <p14:sldId id="286"/>
            <p14:sldId id="287"/>
            <p14:sldId id="288"/>
            <p14:sldId id="292"/>
            <p14:sldId id="293"/>
          </p14:sldIdLst>
        </p14:section>
        <p14:section name="Untitled Section" id="{D402A577-501C-4A0D-8BE9-31D9E8D29AE4}">
          <p14:sldIdLst>
            <p14:sldId id="271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9898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0704" autoAdjust="0"/>
  </p:normalViewPr>
  <p:slideViewPr>
    <p:cSldViewPr snapToGrid="0">
      <p:cViewPr varScale="1">
        <p:scale>
          <a:sx n="82" d="100"/>
          <a:sy n="82" d="100"/>
        </p:scale>
        <p:origin x="72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E7F456E-01A6-4013-ACA5-F5492591A24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4983A3-9B9B-4D61-97C9-B9E239A3159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6F32FC-4BD9-442A-A8C6-51598C909FE3}" type="datetimeFigureOut">
              <a:rPr lang="en-US" smtClean="0"/>
              <a:t>6/18/2023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EABE74-7A97-4D17-8390-42ADD25C33C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2C1DBD-1052-425E-BF3C-983304BED5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EEFA9E-C190-4F5C-8394-BD5F1CD55C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8019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6371FA-A98D-41E8-93F4-09945841298A}" type="datetimeFigureOut">
              <a:rPr lang="en-US" smtClean="0"/>
              <a:t>6/18/2023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289C57-55D7-40A4-A101-E74FAC7A092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902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16040" y="4434840"/>
            <a:ext cx="4941771" cy="1122202"/>
          </a:xfrm>
        </p:spPr>
        <p:txBody>
          <a:bodyPr anchor="b">
            <a:noAutofit/>
          </a:bodyPr>
          <a:lstStyle>
            <a:lvl1pPr algn="l">
              <a:defRPr sz="3600" spc="15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396660"/>
          </a:xfrm>
        </p:spPr>
        <p:txBody>
          <a:bodyPr>
            <a:norm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04F1E16-9A84-4D0E-9706-79C396AF6A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826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E786F69D-D4FA-4075-A7EC-8D31A184F6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590800" cy="1027906"/>
            <a:chOff x="0" y="0"/>
            <a:chExt cx="2590800" cy="1027906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6988B2D-0240-4256-8268-4B9FF1E72363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0"/>
              <a:ext cx="259080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8EEAAE1-3D04-41C3-B2D2-B3BEF34C3B27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704850" cy="10279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SmartArt Placeholder 6">
            <a:extLst>
              <a:ext uri="{FF2B5EF4-FFF2-40B4-BE49-F238E27FC236}">
                <a16:creationId xmlns:a16="http://schemas.microsoft.com/office/drawing/2014/main" id="{156CA116-0F6E-4EE9-B34F-03BA07161A7A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>
          <a:xfrm>
            <a:off x="838200" y="2111375"/>
            <a:ext cx="10515600" cy="3744913"/>
          </a:xfrm>
        </p:spPr>
        <p:txBody>
          <a:bodyPr/>
          <a:lstStyle/>
          <a:p>
            <a:r>
              <a:rPr lang="en-US"/>
              <a:t>Click icon to add SmartArt graphic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3115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raphic 10">
            <a:extLst>
              <a:ext uri="{FF2B5EF4-FFF2-40B4-BE49-F238E27FC236}">
                <a16:creationId xmlns:a16="http://schemas.microsoft.com/office/drawing/2014/main" id="{9D2AF524-D4B4-4A3A-9CE4-EDAFE1D5A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13884" y="0"/>
            <a:ext cx="10078116" cy="6858000"/>
          </a:xfrm>
          <a:custGeom>
            <a:avLst/>
            <a:gdLst>
              <a:gd name="connsiteX0" fmla="*/ 3793236 w 10078116"/>
              <a:gd name="connsiteY0" fmla="*/ 6858000 h 6858000"/>
              <a:gd name="connsiteX1" fmla="*/ 0 w 10078116"/>
              <a:gd name="connsiteY1" fmla="*/ 0 h 6858000"/>
              <a:gd name="connsiteX2" fmla="*/ 10078116 w 10078116"/>
              <a:gd name="connsiteY2" fmla="*/ 0 h 6858000"/>
              <a:gd name="connsiteX3" fmla="*/ 10078116 w 100781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78116" h="6858000">
                <a:moveTo>
                  <a:pt x="3793236" y="6858000"/>
                </a:moveTo>
                <a:lnTo>
                  <a:pt x="0" y="0"/>
                </a:lnTo>
                <a:lnTo>
                  <a:pt x="10078116" y="0"/>
                </a:lnTo>
                <a:lnTo>
                  <a:pt x="10078116" y="685800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3987A5-99A6-4B33-BAAF-531596353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09419"/>
            <a:ext cx="4082142" cy="585788"/>
          </a:xfrm>
        </p:spPr>
        <p:txBody>
          <a:bodyPr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BABF6CA-407C-4BF0-8234-1321A676E7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6074" y="1507772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76D8129B-5B68-421C-968C-3663C86EFC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2131" y="2584097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6C741DCA-8EBD-44F5-9D38-E938A628ADC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338556" y="3660422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5C43C6B1-A1BD-4A90-8B4B-F361C1BEDD2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922756" y="4736748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5">
            <a:extLst>
              <a:ext uri="{FF2B5EF4-FFF2-40B4-BE49-F238E27FC236}">
                <a16:creationId xmlns:a16="http://schemas.microsoft.com/office/drawing/2014/main" id="{0C66E1BD-33F0-4B94-BF94-CD4698F85C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1536" y="1613528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35" name="Text Placeholder 15">
            <a:extLst>
              <a:ext uri="{FF2B5EF4-FFF2-40B4-BE49-F238E27FC236}">
                <a16:creationId xmlns:a16="http://schemas.microsoft.com/office/drawing/2014/main" id="{2D4661B1-6559-407A-9AEC-A46A0570AE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86029" y="2682564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6" name="Text Placeholder 15">
            <a:extLst>
              <a:ext uri="{FF2B5EF4-FFF2-40B4-BE49-F238E27FC236}">
                <a16:creationId xmlns:a16="http://schemas.microsoft.com/office/drawing/2014/main" id="{DCC983F7-6A25-42C0-811C-EA32138C5B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76938" y="3755394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7" name="Text Placeholder 15">
            <a:extLst>
              <a:ext uri="{FF2B5EF4-FFF2-40B4-BE49-F238E27FC236}">
                <a16:creationId xmlns:a16="http://schemas.microsoft.com/office/drawing/2014/main" id="{E83DA0EB-27DD-416A-8DA5-4AFDC8587E5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5280" y="4824430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4DC36F-5D3E-439D-80B5-32633FC34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710A8A-CEC9-4787-A745-C28DD965F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9143" y="6356350"/>
            <a:ext cx="3775981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62BD04-8F01-472A-9456-4702A221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3795F91-C721-4363-956D-756673AE7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353515" y="502393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AC14461-E27D-413D-B31A-47B74646A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759917" y="3948451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D6AEA4C-7710-4829-BA87-8DD77F159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173453" y="2872686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9BD473E-6203-491C-87AC-54AC0AB23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86263" y="179608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52594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wo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892177"/>
            <a:ext cx="8421688" cy="1325563"/>
          </a:xfrm>
        </p:spPr>
        <p:txBody>
          <a:bodyPr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76936"/>
            <a:ext cx="3924300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933700" y="3834606"/>
            <a:ext cx="3924300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76936"/>
            <a:ext cx="3943627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10173" y="3834606"/>
            <a:ext cx="3943627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EE24E1DB-1F20-4C28-8069-D9219D1F8B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368030" cy="391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4519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43104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43104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47665" y="2776936"/>
            <a:ext cx="2896671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7665" y="3834606"/>
            <a:ext cx="2896671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066421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066421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2368EF4-1233-48C7-8DB5-75844BFCD5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238376" cy="3105150"/>
            <a:chOff x="0" y="0"/>
            <a:chExt cx="2238376" cy="310515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63D7850-C2A6-43CE-BBE4-8E81A0A593BF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1238250" cy="31051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BAD3E03-2E3B-440C-9105-6F9D33006D66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2238376" cy="24765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188967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76875" y="3660774"/>
            <a:ext cx="5111750" cy="1525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74AA03A-263D-4B5F-B05B-7D6923A9A4D3}"/>
              </a:ext>
            </a:extLst>
          </p:cNvPr>
          <p:cNvGrpSpPr/>
          <p:nvPr userDrawn="1"/>
        </p:nvGrpSpPr>
        <p:grpSpPr>
          <a:xfrm>
            <a:off x="0" y="0"/>
            <a:ext cx="4762501" cy="5186363"/>
            <a:chOff x="0" y="0"/>
            <a:chExt cx="4762501" cy="5186363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87F08D6-2CA7-4A5A-BE34-07113DCA535D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0" y="876300"/>
              <a:ext cx="4762500" cy="16287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768C87F-B9C3-4DFF-8454-F3F52CE4346B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2638425" y="0"/>
              <a:ext cx="2124076" cy="518636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Date Placeholder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22" name="Footer Placeholder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4" name="Slide Number Placeholder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7805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3238103"/>
            <a:ext cx="4179570" cy="1371997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400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D3361C9-310A-4255-A94E-B77588962DA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9" name="Date Placeholder 6">
            <a:extLst>
              <a:ext uri="{FF2B5EF4-FFF2-40B4-BE49-F238E27FC236}">
                <a16:creationId xmlns:a16="http://schemas.microsoft.com/office/drawing/2014/main" id="{BF358517-D7B7-40D0-A9D0-B650C808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140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514C6BF-376E-43E8-881D-2E76742699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5488815" y="0"/>
            <a:ext cx="670318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500" y="1020445"/>
            <a:ext cx="2895600" cy="1325563"/>
          </a:xfrm>
        </p:spPr>
        <p:txBody>
          <a:bodyPr anchor="b">
            <a:normAutofit/>
          </a:bodyPr>
          <a:lstStyle>
            <a:lvl1pPr>
              <a:defRPr sz="28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0" y="2924175"/>
            <a:ext cx="2895600" cy="2519363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2pPr>
            <a:lvl3pPr marL="9144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9F5093-3C53-4152-B8FE-0522E0795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124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0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3660774"/>
            <a:ext cx="5111750" cy="1525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11EBF9-6826-475B-8079-C11128991B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219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B726A3-DF54-47D2-8C3A-34FD43A19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63800" y="6356350"/>
            <a:ext cx="3479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CD125A-4493-4967-9146-841D0EF3B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7A1CF8B-3479-49A3-A30E-2F2ECE962075}"/>
              </a:ext>
            </a:extLst>
          </p:cNvPr>
          <p:cNvGrpSpPr/>
          <p:nvPr userDrawn="1"/>
        </p:nvGrpSpPr>
        <p:grpSpPr>
          <a:xfrm>
            <a:off x="6953250" y="-25401"/>
            <a:ext cx="5238750" cy="6902451"/>
            <a:chOff x="6953250" y="-25401"/>
            <a:chExt cx="5238750" cy="6902451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9FBD260-5143-4B12-B9F8-33E48D548909}"/>
                </a:ext>
              </a:extLst>
            </p:cNvPr>
            <p:cNvCxnSpPr/>
            <p:nvPr userDrawn="1"/>
          </p:nvCxnSpPr>
          <p:spPr>
            <a:xfrm>
              <a:off x="9096375" y="1497012"/>
              <a:ext cx="30956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87F08D6-2CA7-4A5A-BE34-07113DCA535D}"/>
                </a:ext>
              </a:extLst>
            </p:cNvPr>
            <p:cNvCxnSpPr/>
            <p:nvPr userDrawn="1"/>
          </p:nvCxnSpPr>
          <p:spPr>
            <a:xfrm flipH="1">
              <a:off x="6953250" y="-25401"/>
              <a:ext cx="3790950" cy="690245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497359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Brea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2148840"/>
            <a:ext cx="4179570" cy="1715531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91350" y="3962003"/>
            <a:ext cx="4179570" cy="365125"/>
          </a:xfrm>
        </p:spPr>
        <p:txBody>
          <a:bodyPr>
            <a:norm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05D2CCB-CCFC-4A8A-ADA9-C1E4D13B96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5123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hart Placeholder 6">
            <a:extLst>
              <a:ext uri="{FF2B5EF4-FFF2-40B4-BE49-F238E27FC236}">
                <a16:creationId xmlns:a16="http://schemas.microsoft.com/office/drawing/2014/main" id="{08AF2DB4-A973-4307-B59C-6058A138835C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838200" y="2111608"/>
            <a:ext cx="10515600" cy="3744912"/>
          </a:xfrm>
        </p:spPr>
        <p:txBody>
          <a:bodyPr/>
          <a:lstStyle/>
          <a:p>
            <a:r>
              <a:rPr lang="en-US"/>
              <a:t>Click icon to add chart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52777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838200" y="2111381"/>
            <a:ext cx="10515600" cy="3744913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6800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AEE644D4-F9A4-4237-BD5C-4B97ABA933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558165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FF67A8-55FA-435D-A18C-96D63D22B5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7724" y="2809875"/>
            <a:ext cx="6696075" cy="1909763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104828DA-5EC5-4A00-9A7B-CD9668EF24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57725" y="5028803"/>
            <a:ext cx="6696074" cy="365125"/>
          </a:xfrm>
        </p:spPr>
        <p:txBody>
          <a:bodyPr anchor="b">
            <a:normAutofit/>
          </a:bodyPr>
          <a:lstStyle>
            <a:lvl1pPr marL="0" indent="0" algn="l">
              <a:buNone/>
              <a:defRPr sz="16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303E9A-96BC-4283-A6E1-5948AEB119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76774" y="6356350"/>
            <a:ext cx="169545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A19C49-052B-4D3E-B227-1D787463C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3699" y="6356350"/>
            <a:ext cx="2543175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5E724A-95F0-41B6-A77E-EDD067272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58350" y="6356350"/>
            <a:ext cx="1695450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DAC7E4E-FE06-4E90-8107-6B543E551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 flipV="1">
            <a:off x="2209800" y="0"/>
            <a:ext cx="243840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30656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4 Peop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87181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28568" y="5084524"/>
            <a:ext cx="2317707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487181" y="5464114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36914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578300" y="5084524"/>
            <a:ext cx="233081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36913" y="5478796"/>
            <a:ext cx="1855949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8" name="Picture Placeholder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2757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pPr lvl="1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068964" y="5084524"/>
            <a:ext cx="2317707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327577" y="5478796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74745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488845" y="5084524"/>
            <a:ext cx="231770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7458" y="5464114"/>
            <a:ext cx="184551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3C911F2-9041-416A-B83C-F23B354E06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334250" y="0"/>
            <a:ext cx="4857750" cy="1724025"/>
            <a:chOff x="7334250" y="0"/>
            <a:chExt cx="4857750" cy="1724025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E4B72DA-52CB-4D39-A342-8857B4D959B2}"/>
                </a:ext>
              </a:extLst>
            </p:cNvPr>
            <p:cNvCxnSpPr/>
            <p:nvPr userDrawn="1"/>
          </p:nvCxnSpPr>
          <p:spPr>
            <a:xfrm flipH="1" flipV="1">
              <a:off x="7334250" y="0"/>
              <a:ext cx="485775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1D9BCDA-DFB7-41A4-A7C7-CEE86CEDCBE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487150" y="0"/>
              <a:ext cx="704850" cy="17240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512278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8 Peo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187AAB93-862D-455E-9E73-3D0DAEFDED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473953"/>
            <a:ext cx="12192000" cy="5621336"/>
            <a:chOff x="0" y="473953"/>
            <a:chExt cx="12192000" cy="5621336"/>
          </a:xfrm>
        </p:grpSpPr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B0DFD584-E5CF-41EF-B51E-679CE22DDF9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0" y="473953"/>
              <a:ext cx="2057400" cy="1647825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E5C02DDF-25A6-42C7-9525-F279CE2095C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049000" y="5180889"/>
              <a:ext cx="1143000" cy="91440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877176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00168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500168" y="3809747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26270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49262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49262" y="3809747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Picture Placeholder 10">
            <a:extLst>
              <a:ext uri="{FF2B5EF4-FFF2-40B4-BE49-F238E27FC236}">
                <a16:creationId xmlns:a16="http://schemas.microsoft.com/office/drawing/2014/main" id="{1938DB4D-239F-4E8E-8802-0470B0131189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665558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198355" y="3654378"/>
            <a:ext cx="2105135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095999" y="3809747"/>
            <a:ext cx="2299855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13681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759806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4480" y="3809747"/>
            <a:ext cx="184412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5" name="Picture Placeholder 10">
            <a:extLst>
              <a:ext uri="{FF2B5EF4-FFF2-40B4-BE49-F238E27FC236}">
                <a16:creationId xmlns:a16="http://schemas.microsoft.com/office/drawing/2014/main" id="{1EBAEB1D-A7F9-4F90-B642-4277D3802BA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877176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22930C5B-603C-494E-A467-8B394D01D406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1500168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2" name="Text Placeholder 2">
            <a:extLst>
              <a:ext uri="{FF2B5EF4-FFF2-40B4-BE49-F238E27FC236}">
                <a16:creationId xmlns:a16="http://schemas.microsoft.com/office/drawing/2014/main" id="{540C455F-A23B-493F-B95E-AB485D91DA6A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1500168" y="5668583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6" name="Picture Placeholder 10">
            <a:extLst>
              <a:ext uri="{FF2B5EF4-FFF2-40B4-BE49-F238E27FC236}">
                <a16:creationId xmlns:a16="http://schemas.microsoft.com/office/drawing/2014/main" id="{9461A69E-14C8-4325-89AF-D4257C1C05B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226270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9" name="Text Placeholder 2">
            <a:extLst>
              <a:ext uri="{FF2B5EF4-FFF2-40B4-BE49-F238E27FC236}">
                <a16:creationId xmlns:a16="http://schemas.microsoft.com/office/drawing/2014/main" id="{6D1C374C-DAF7-40EF-B279-4EC7A2AFE6A2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3849262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3" name="Text Placeholder 2">
            <a:extLst>
              <a:ext uri="{FF2B5EF4-FFF2-40B4-BE49-F238E27FC236}">
                <a16:creationId xmlns:a16="http://schemas.microsoft.com/office/drawing/2014/main" id="{421FF438-E4E8-4643-BCB3-4A1C12429042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3849262" y="5668583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3" name="Picture Placeholder 10">
            <a:extLst>
              <a:ext uri="{FF2B5EF4-FFF2-40B4-BE49-F238E27FC236}">
                <a16:creationId xmlns:a16="http://schemas.microsoft.com/office/drawing/2014/main" id="{E029C5CA-EDDA-4BF9-9051-8B09E98EE1E2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665558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0" name="Text Placeholder 2">
            <a:extLst>
              <a:ext uri="{FF2B5EF4-FFF2-40B4-BE49-F238E27FC236}">
                <a16:creationId xmlns:a16="http://schemas.microsoft.com/office/drawing/2014/main" id="{D4FEDD19-A7BA-45BB-93A0-F1E896C9F26D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6339926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4" name="Text Placeholder 2">
            <a:extLst>
              <a:ext uri="{FF2B5EF4-FFF2-40B4-BE49-F238E27FC236}">
                <a16:creationId xmlns:a16="http://schemas.microsoft.com/office/drawing/2014/main" id="{A12F0175-7AEE-46B1-9590-D4A427680DC7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6339926" y="5668583"/>
            <a:ext cx="1813474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8" name="Picture Placeholder 10">
            <a:extLst>
              <a:ext uri="{FF2B5EF4-FFF2-40B4-BE49-F238E27FC236}">
                <a16:creationId xmlns:a16="http://schemas.microsoft.com/office/drawing/2014/main" id="{622ED9F4-EB9B-4588-8501-BFECB846EE73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913681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1" name="Text Placeholder 2">
            <a:extLst>
              <a:ext uri="{FF2B5EF4-FFF2-40B4-BE49-F238E27FC236}">
                <a16:creationId xmlns:a16="http://schemas.microsoft.com/office/drawing/2014/main" id="{5026D39F-46AB-4680-9A52-F367344A3531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8759806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5" name="Text Placeholder 2">
            <a:extLst>
              <a:ext uri="{FF2B5EF4-FFF2-40B4-BE49-F238E27FC236}">
                <a16:creationId xmlns:a16="http://schemas.microsoft.com/office/drawing/2014/main" id="{04E11FE2-6320-4E8C-A5B3-8104AF329ADA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8744480" y="5668583"/>
            <a:ext cx="184412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71206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9061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1" r:id="rId4"/>
    <p:sldLayoutId id="2147483666" r:id="rId5"/>
    <p:sldLayoutId id="2147483667" r:id="rId6"/>
    <p:sldLayoutId id="2147483654" r:id="rId7"/>
    <p:sldLayoutId id="2147483663" r:id="rId8"/>
    <p:sldLayoutId id="2147483662" r:id="rId9"/>
    <p:sldLayoutId id="2147483668" r:id="rId10"/>
    <p:sldLayoutId id="2147483652" r:id="rId11"/>
    <p:sldLayoutId id="2147483653" r:id="rId12"/>
    <p:sldLayoutId id="2147483660" r:id="rId13"/>
    <p:sldLayoutId id="2147483664" r:id="rId14"/>
    <p:sldLayoutId id="2147483665" r:id="rId15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paperswithcode.com/media/tasks/medical-image-segmentation_ZzLzIvD.png" TargetMode="Externa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paperswithcode.com/media/tasks/medical-image-segmentation_ZzLzIvD.png" TargetMode="Externa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75451-6A4B-484B-9ED1-353CCE25B0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16040" y="4434840"/>
            <a:ext cx="4941771" cy="1122202"/>
          </a:xfrm>
        </p:spPr>
        <p:txBody>
          <a:bodyPr/>
          <a:lstStyle/>
          <a:p>
            <a:r>
              <a:rPr lang="en-US" sz="2800" dirty="0"/>
              <a:t>Grab Cut Interactive Foreground extraction using iterated Graph Cuts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36A1B4-B8D1-4A72-8E20-0703F54BF1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396660"/>
          </a:xfrm>
        </p:spPr>
        <p:txBody>
          <a:bodyPr>
            <a:normAutofit/>
          </a:bodyPr>
          <a:lstStyle/>
          <a:p>
            <a:r>
              <a:rPr lang="en-US" dirty="0"/>
              <a:t>By, Carsten, Vladmir, Andrew</a:t>
            </a:r>
          </a:p>
        </p:txBody>
      </p:sp>
    </p:spTree>
    <p:extLst>
      <p:ext uri="{BB962C8B-B14F-4D97-AF65-F5344CB8AC3E}">
        <p14:creationId xmlns:p14="http://schemas.microsoft.com/office/powerpoint/2010/main" val="25860588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40014-73D5-419B-8867-972BB18D52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3700" y="892177"/>
            <a:ext cx="8421688" cy="1325563"/>
          </a:xfrm>
        </p:spPr>
        <p:txBody>
          <a:bodyPr/>
          <a:lstStyle/>
          <a:p>
            <a:r>
              <a:rPr lang="en-US" dirty="0"/>
              <a:t>Bayes Matting</a:t>
            </a:r>
            <a:endParaRPr lang="en-US" sz="16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D8731E-4977-402E-8BFD-895B4D0544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008344" y="2241746"/>
            <a:ext cx="7973787" cy="1187254"/>
          </a:xfrm>
        </p:spPr>
        <p:txBody>
          <a:bodyPr>
            <a:normAutofit/>
          </a:bodyPr>
          <a:lstStyle/>
          <a:p>
            <a:r>
              <a:rPr lang="en-US" dirty="0"/>
              <a:t>The user specifies a tri-map t = {T</a:t>
            </a:r>
            <a:r>
              <a:rPr lang="en-US" sz="1600" baseline="-25000" dirty="0"/>
              <a:t>b</a:t>
            </a:r>
            <a:r>
              <a:rPr lang="en-US" dirty="0"/>
              <a:t>, T</a:t>
            </a:r>
            <a:r>
              <a:rPr lang="en-US" baseline="-25000" dirty="0"/>
              <a:t>u</a:t>
            </a:r>
            <a:r>
              <a:rPr lang="en-US" dirty="0"/>
              <a:t>, </a:t>
            </a:r>
            <a:r>
              <a:rPr lang="en-US" dirty="0" err="1"/>
              <a:t>T</a:t>
            </a:r>
            <a:r>
              <a:rPr lang="en-US" baseline="-25000" dirty="0" err="1"/>
              <a:t>f</a:t>
            </a:r>
            <a:r>
              <a:rPr lang="en-US" dirty="0"/>
              <a:t>} in which background and foreground regions T</a:t>
            </a:r>
            <a:r>
              <a:rPr lang="en-US" baseline="-25000" dirty="0"/>
              <a:t>b</a:t>
            </a:r>
            <a:r>
              <a:rPr lang="en-US" dirty="0"/>
              <a:t> and </a:t>
            </a:r>
            <a:r>
              <a:rPr lang="en-US" dirty="0" err="1"/>
              <a:t>T</a:t>
            </a:r>
            <a:r>
              <a:rPr lang="en-US" baseline="-25000" dirty="0" err="1"/>
              <a:t>f</a:t>
            </a:r>
            <a:r>
              <a:rPr lang="en-US" dirty="0"/>
              <a:t> are marked, and alphas value are computed over the remaining region T</a:t>
            </a:r>
            <a:r>
              <a:rPr lang="en-US" baseline="-25000" dirty="0"/>
              <a:t>u</a:t>
            </a:r>
            <a:r>
              <a:rPr lang="en-US" dirty="0"/>
              <a:t>.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05F172A-5D5D-43CD-A187-DA0D303F41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Grab Cut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64149D-C8C7-4793-6480-8319B6CFE579}"/>
              </a:ext>
            </a:extLst>
          </p:cNvPr>
          <p:cNvSpPr txBox="1"/>
          <p:nvPr/>
        </p:nvSpPr>
        <p:spPr>
          <a:xfrm>
            <a:off x="3008344" y="3699002"/>
            <a:ext cx="340178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000"/>
              </a:spcBef>
            </a:pPr>
            <a:r>
              <a:rPr lang="en-US" sz="1400" spc="50" dirty="0"/>
              <a:t>This method is effective only when T</a:t>
            </a:r>
            <a:r>
              <a:rPr lang="en-US" sz="1400" spc="50" baseline="-25000" dirty="0"/>
              <a:t>u</a:t>
            </a:r>
            <a:r>
              <a:rPr lang="en-US" sz="1400" spc="50" dirty="0"/>
              <a:t> region is not too large and T</a:t>
            </a:r>
            <a:r>
              <a:rPr lang="en-US" sz="1400" spc="50" baseline="-25000" dirty="0"/>
              <a:t>b</a:t>
            </a:r>
            <a:r>
              <a:rPr lang="en-US" sz="1400" spc="50" dirty="0"/>
              <a:t> and </a:t>
            </a:r>
            <a:r>
              <a:rPr lang="en-US" sz="1400" spc="50" dirty="0" err="1"/>
              <a:t>T</a:t>
            </a:r>
            <a:r>
              <a:rPr lang="en-US" sz="1400" spc="50" baseline="-25000" dirty="0" err="1"/>
              <a:t>f</a:t>
            </a:r>
            <a:r>
              <a:rPr lang="en-US" sz="1400" spc="50" baseline="-25000" dirty="0"/>
              <a:t> </a:t>
            </a:r>
            <a:r>
              <a:rPr lang="en-US" sz="1400" spc="50" dirty="0"/>
              <a:t>are well separated.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809D6AB-27FD-599A-A7F6-564E839453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3400" y="3018312"/>
            <a:ext cx="1625717" cy="2975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6754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D02266-D174-DD64-5DF3-58E191CC766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Graph Cut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09A5A7-59E8-6CDD-2A00-B3E43BF22F0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9555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40014-73D5-419B-8867-972BB18D52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3700" y="892177"/>
            <a:ext cx="8421688" cy="1325563"/>
          </a:xfrm>
        </p:spPr>
        <p:txBody>
          <a:bodyPr/>
          <a:lstStyle/>
          <a:p>
            <a:r>
              <a:rPr lang="en-US" dirty="0"/>
              <a:t>Graph Cut</a:t>
            </a:r>
            <a:endParaRPr lang="en-US" sz="16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D8731E-4977-402E-8BFD-895B4D0544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008344" y="2241745"/>
            <a:ext cx="7973787" cy="2890091"/>
          </a:xfrm>
        </p:spPr>
        <p:txBody>
          <a:bodyPr>
            <a:normAutofit/>
          </a:bodyPr>
          <a:lstStyle/>
          <a:p>
            <a:r>
              <a:rPr lang="en-US" b="1" dirty="0"/>
              <a:t>Core Idea</a:t>
            </a:r>
            <a:r>
              <a:rPr lang="en-US" dirty="0"/>
              <a:t>: Convert the image segmentation problem into a graph theoretical problem. </a:t>
            </a:r>
          </a:p>
          <a:p>
            <a:endParaRPr lang="en-US" dirty="0"/>
          </a:p>
          <a:p>
            <a:r>
              <a:rPr lang="en-US" dirty="0"/>
              <a:t>We convert the image into a graph and then cut the graph using some graph cutting criteria. This helps us to get the foreground and background separated. </a:t>
            </a:r>
          </a:p>
          <a:p>
            <a:endParaRPr lang="en-US" dirty="0"/>
          </a:p>
          <a:p>
            <a:r>
              <a:rPr lang="en-US" dirty="0"/>
              <a:t>Each pixel of the image is represented by a node in the graph, and each edge has weight which represents the similarity between the nodes/pixels. 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05F172A-5D5D-43CD-A187-DA0D303F41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Grab Cut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08480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DD3E1E-0A0B-609A-4628-82091E9895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85177"/>
          </a:xfrm>
        </p:spPr>
        <p:txBody>
          <a:bodyPr/>
          <a:lstStyle/>
          <a:p>
            <a:r>
              <a:rPr lang="en-US" dirty="0"/>
              <a:t>Graphical Representation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C65015-56EE-8E63-D958-613F1A1EDF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Grab Cut</a:t>
            </a:r>
          </a:p>
        </p:txBody>
      </p:sp>
      <p:pic>
        <p:nvPicPr>
          <p:cNvPr id="9" name="Picture 8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9FEA2381-DC61-3F6E-2051-F9C444E1B8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4569" y="1391308"/>
            <a:ext cx="9022862" cy="4541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0631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DD3E1E-0A0B-609A-4628-82091E9895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85177"/>
          </a:xfrm>
        </p:spPr>
        <p:txBody>
          <a:bodyPr/>
          <a:lstStyle/>
          <a:p>
            <a:pPr algn="l"/>
            <a:r>
              <a:rPr lang="en-US" sz="2800" dirty="0"/>
              <a:t>Weights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C65015-56EE-8E63-D958-613F1A1EDF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Grab Cut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95C5152A-C5CE-0629-F425-FBB2773B2CF9}"/>
              </a:ext>
            </a:extLst>
          </p:cNvPr>
          <p:cNvSpPr txBox="1">
            <a:spLocks/>
          </p:cNvSpPr>
          <p:nvPr/>
        </p:nvSpPr>
        <p:spPr>
          <a:xfrm>
            <a:off x="838200" y="1846102"/>
            <a:ext cx="8128518" cy="357498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Interconnected Nodes Weights: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 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If the intensity of two pixels is almost same then the difference of f(</a:t>
            </a:r>
            <a:r>
              <a:rPr lang="en-US" sz="1600" dirty="0" err="1"/>
              <a:t>x</a:t>
            </a:r>
            <a:r>
              <a:rPr lang="en-US" sz="1600" baseline="-25000" dirty="0" err="1"/>
              <a:t>n</a:t>
            </a:r>
            <a:r>
              <a:rPr lang="en-US" sz="1600" dirty="0"/>
              <a:t>, </a:t>
            </a:r>
            <a:r>
              <a:rPr lang="en-US" sz="1600" dirty="0" err="1"/>
              <a:t>y</a:t>
            </a:r>
            <a:r>
              <a:rPr lang="en-US" sz="1600" baseline="-25000" dirty="0" err="1"/>
              <a:t>n</a:t>
            </a:r>
            <a:r>
              <a:rPr lang="en-US" sz="1600" dirty="0"/>
              <a:t>) becomes zero and we get e</a:t>
            </a:r>
            <a:r>
              <a:rPr lang="en-US" sz="1600" baseline="30000" dirty="0"/>
              <a:t>0 </a:t>
            </a:r>
            <a:r>
              <a:rPr lang="en-US" sz="1600" dirty="0"/>
              <a:t>(=1). 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And hence the more similar the nodes are, the more weight is between those nodes.</a:t>
            </a:r>
          </a:p>
        </p:txBody>
      </p:sp>
      <p:pic>
        <p:nvPicPr>
          <p:cNvPr id="4" name="Picture 1" descr="Weights for a given node 'i' (Xi, YD with node 'j' could be given by ">
            <a:extLst>
              <a:ext uri="{FF2B5EF4-FFF2-40B4-BE49-F238E27FC236}">
                <a16:creationId xmlns:a16="http://schemas.microsoft.com/office/drawing/2014/main" id="{B38F9905-A29D-E229-777E-12EBBEF88E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495550"/>
            <a:ext cx="5895975" cy="93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5857F73-87ED-E787-8037-525517BE6B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8567" y="1989226"/>
            <a:ext cx="2225233" cy="2126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5318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DD3E1E-0A0B-609A-4628-82091E9895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85177"/>
          </a:xfrm>
        </p:spPr>
        <p:txBody>
          <a:bodyPr/>
          <a:lstStyle/>
          <a:p>
            <a:pPr algn="l"/>
            <a:r>
              <a:rPr lang="en-US" sz="2800" dirty="0"/>
              <a:t>Weights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C65015-56EE-8E63-D958-613F1A1EDF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Grab Cut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95C5152A-C5CE-0629-F425-FBB2773B2CF9}"/>
              </a:ext>
            </a:extLst>
          </p:cNvPr>
          <p:cNvSpPr txBox="1">
            <a:spLocks/>
          </p:cNvSpPr>
          <p:nvPr/>
        </p:nvSpPr>
        <p:spPr>
          <a:xfrm>
            <a:off x="838200" y="1846102"/>
            <a:ext cx="8128518" cy="357498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Super Nodes Weights: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1600" dirty="0"/>
              <a:t>Super nodes are the fore/background nodes marked by the user.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5857F73-87ED-E787-8037-525517BE6B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5423" y="967505"/>
            <a:ext cx="2225233" cy="21261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4A28912-2E96-EA45-9596-F76D00D1AB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120363"/>
            <a:ext cx="6553768" cy="61727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8FC3AEA-FFFC-0CB2-68DA-8FDEADB948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7177" y="3737636"/>
            <a:ext cx="3223539" cy="24386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DBC7E51-947E-F11D-84F3-6908BDBF22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23668" y="3890438"/>
            <a:ext cx="2900264" cy="1829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9977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DD3E1E-0A0B-609A-4628-82091E9895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85177"/>
          </a:xfrm>
        </p:spPr>
        <p:txBody>
          <a:bodyPr/>
          <a:lstStyle/>
          <a:p>
            <a:pPr algn="l"/>
            <a:r>
              <a:rPr lang="en-US" sz="2800" dirty="0"/>
              <a:t>Graph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C65015-56EE-8E63-D958-613F1A1EDF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Grab Cut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95C5152A-C5CE-0629-F425-FBB2773B2CF9}"/>
              </a:ext>
            </a:extLst>
          </p:cNvPr>
          <p:cNvSpPr txBox="1">
            <a:spLocks/>
          </p:cNvSpPr>
          <p:nvPr/>
        </p:nvSpPr>
        <p:spPr>
          <a:xfrm>
            <a:off x="838200" y="1846102"/>
            <a:ext cx="8128518" cy="357498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5AAECED-7514-7C02-2C01-3F8D23AF88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6014" y="2185566"/>
            <a:ext cx="7859929" cy="2845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8315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098225-E5E8-0FB9-BCF1-F7F378458F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67200" y="514725"/>
            <a:ext cx="3514531" cy="735578"/>
          </a:xfrm>
        </p:spPr>
        <p:txBody>
          <a:bodyPr/>
          <a:lstStyle/>
          <a:p>
            <a:r>
              <a:rPr lang="en-US" dirty="0"/>
              <a:t>Graph Cut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CCE4AF-96FD-3407-54B2-C046077580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Grab Cut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99F04D9-BA2E-6B27-5EA7-B4EC975C2B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0073" y="2774537"/>
            <a:ext cx="2110923" cy="205757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61981BD-FA03-CE94-9E95-2328FE5DB1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7176" y="2855167"/>
            <a:ext cx="2028203" cy="1976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188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E27551-B83A-05B1-3C6F-CDA27C583C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Min-</a:t>
            </a:r>
            <a:r>
              <a:rPr lang="en-US" dirty="0" err="1"/>
              <a:t>CUt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2E6EAC-D87A-E744-70AA-743F0E2938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Grab Cut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7094AF7-93D5-C099-D4FE-99CD026F8B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802" y="2672291"/>
            <a:ext cx="3680219" cy="22490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D6ED3BC-048B-0EF2-DE61-AE379FD5BF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6291" y="2672291"/>
            <a:ext cx="4227332" cy="2249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4676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E27551-B83A-05B1-3C6F-CDA27C583C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Max-Flow Min-Cut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2E6EAC-D87A-E744-70AA-743F0E2938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Grab Cut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9990DD8-5F0A-158F-74D3-6567A57931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13239"/>
            <a:ext cx="9068586" cy="4298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9361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F5859-10C9-4588-9727-B9362E26C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0" y="1020445"/>
            <a:ext cx="2895600" cy="1325563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71D7E5-EF66-4BCD-8DAA-E9061157F0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499" y="2924175"/>
            <a:ext cx="3928965" cy="2519363"/>
          </a:xfrm>
        </p:spPr>
        <p:txBody>
          <a:bodyPr/>
          <a:lstStyle/>
          <a:p>
            <a:r>
              <a:rPr lang="en-US" dirty="0"/>
              <a:t>Introduction</a:t>
            </a:r>
          </a:p>
          <a:p>
            <a:r>
              <a:rPr lang="en-US" dirty="0"/>
              <a:t>Image Segmentation</a:t>
            </a:r>
          </a:p>
          <a:p>
            <a:r>
              <a:rPr lang="en-US" dirty="0"/>
              <a:t>Different Techniques for image segmentation</a:t>
            </a:r>
          </a:p>
          <a:p>
            <a:r>
              <a:rPr lang="en-US" dirty="0"/>
              <a:t>Graph Cut</a:t>
            </a:r>
          </a:p>
          <a:p>
            <a:r>
              <a:rPr lang="en-US" dirty="0"/>
              <a:t>Grab Cut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C19884-873C-4D13-BE6D-318CF07B0D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/>
          <a:lstStyle/>
          <a:p>
            <a:r>
              <a:rPr lang="en-US" dirty="0"/>
              <a:t>Grab Cut</a:t>
            </a:r>
          </a:p>
        </p:txBody>
      </p:sp>
    </p:spTree>
    <p:extLst>
      <p:ext uri="{BB962C8B-B14F-4D97-AF65-F5344CB8AC3E}">
        <p14:creationId xmlns:p14="http://schemas.microsoft.com/office/powerpoint/2010/main" val="17132195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E27551-B83A-05B1-3C6F-CDA27C583C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Max-Flow Min-Cut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2E6EAC-D87A-E744-70AA-743F0E2938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Grab Cut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BA4B36C-007D-D6C9-CD75-FC2856C367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57" t="2038"/>
          <a:stretch/>
        </p:blipFill>
        <p:spPr>
          <a:xfrm>
            <a:off x="914399" y="1502229"/>
            <a:ext cx="8882277" cy="4240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1931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E27551-B83A-05B1-3C6F-CDA27C583C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Grab Cut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2E6EAC-D87A-E744-70AA-743F0E2938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Grab Cut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4031721-5CDD-C8EC-F23F-873E36C98F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7651" y="1303852"/>
            <a:ext cx="6896698" cy="5052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0124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E27551-B83A-05B1-3C6F-CDA27C583C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2E6EAC-D87A-E744-70AA-743F0E2938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Grab Cut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1025C0-F2E5-5C7D-092A-11D8567858CB}"/>
              </a:ext>
            </a:extLst>
          </p:cNvPr>
          <p:cNvSpPr txBox="1"/>
          <p:nvPr/>
        </p:nvSpPr>
        <p:spPr>
          <a:xfrm>
            <a:off x="838200" y="1690688"/>
            <a:ext cx="10515600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181818"/>
                </a:solidFill>
                <a:latin typeface="Times New Roman" panose="02020603050405020304" pitchFamily="18" charset="0"/>
              </a:rPr>
              <a:t>BLAKE</a:t>
            </a:r>
            <a:r>
              <a:rPr lang="en-US" sz="1800" b="0" i="0" u="none" strike="noStrike" baseline="0" dirty="0">
                <a:solidFill>
                  <a:srgbClr val="464646"/>
                </a:solidFill>
                <a:latin typeface="Times New Roman" panose="02020603050405020304" pitchFamily="18" charset="0"/>
              </a:rPr>
              <a:t>, </a:t>
            </a:r>
            <a:r>
              <a:rPr lang="en-US" sz="1800" b="0" i="0" u="none" strike="noStrike" baseline="0" dirty="0">
                <a:solidFill>
                  <a:srgbClr val="181818"/>
                </a:solidFill>
                <a:latin typeface="Times New Roman" panose="02020603050405020304" pitchFamily="18" charset="0"/>
              </a:rPr>
              <a:t>A., ROTHER</a:t>
            </a:r>
            <a:r>
              <a:rPr lang="en-US" sz="1800" b="0" i="0" u="none" strike="noStrike" baseline="0" dirty="0">
                <a:solidFill>
                  <a:srgbClr val="464646"/>
                </a:solidFill>
                <a:latin typeface="Times New Roman" panose="02020603050405020304" pitchFamily="18" charset="0"/>
              </a:rPr>
              <a:t>, </a:t>
            </a:r>
            <a:r>
              <a:rPr lang="en-US" sz="1800" b="0" i="0" u="none" strike="noStrike" baseline="0" dirty="0">
                <a:solidFill>
                  <a:srgbClr val="181818"/>
                </a:solidFill>
                <a:latin typeface="Times New Roman" panose="02020603050405020304" pitchFamily="18" charset="0"/>
              </a:rPr>
              <a:t>C.</a:t>
            </a:r>
            <a:r>
              <a:rPr lang="en-US" sz="1800" b="0" i="0" u="none" strike="noStrike" baseline="0" dirty="0">
                <a:solidFill>
                  <a:srgbClr val="464646"/>
                </a:solidFill>
                <a:latin typeface="Times New Roman" panose="02020603050405020304" pitchFamily="18" charset="0"/>
              </a:rPr>
              <a:t>, </a:t>
            </a:r>
            <a:r>
              <a:rPr lang="en-US" sz="1800" b="0" i="0" u="none" strike="noStrike" baseline="0" dirty="0">
                <a:solidFill>
                  <a:srgbClr val="181818"/>
                </a:solidFill>
                <a:latin typeface="Times New Roman" panose="02020603050405020304" pitchFamily="18" charset="0"/>
              </a:rPr>
              <a:t>BROWN, M., PEREZ, P</a:t>
            </a:r>
            <a:r>
              <a:rPr lang="en-US" sz="1800" b="0" i="0" u="none" strike="noStrike" baseline="0" dirty="0">
                <a:solidFill>
                  <a:srgbClr val="464646"/>
                </a:solidFill>
                <a:latin typeface="Times New Roman" panose="02020603050405020304" pitchFamily="18" charset="0"/>
              </a:rPr>
              <a:t>., </a:t>
            </a:r>
            <a:r>
              <a:rPr lang="en-US" sz="1800" b="0" i="0" u="none" strike="noStrike" baseline="0" dirty="0">
                <a:solidFill>
                  <a:srgbClr val="181818"/>
                </a:solidFill>
                <a:latin typeface="Times New Roman" panose="02020603050405020304" pitchFamily="18" charset="0"/>
              </a:rPr>
              <a:t>AND TORR, P</a:t>
            </a:r>
            <a:r>
              <a:rPr lang="en-US" sz="1800" b="0" i="0" u="none" strike="noStrike" baseline="0" dirty="0">
                <a:solidFill>
                  <a:srgbClr val="595959"/>
                </a:solidFill>
                <a:latin typeface="Times New Roman" panose="02020603050405020304" pitchFamily="18" charset="0"/>
              </a:rPr>
              <a:t>. </a:t>
            </a:r>
            <a:r>
              <a:rPr lang="en-US" sz="1800" b="0" i="0" u="none" strike="noStrike" baseline="0" dirty="0">
                <a:solidFill>
                  <a:srgbClr val="181818"/>
                </a:solidFill>
                <a:latin typeface="Times New Roman" panose="02020603050405020304" pitchFamily="18" charset="0"/>
              </a:rPr>
              <a:t>2004. Interactive Image Segmentation </a:t>
            </a:r>
            <a:r>
              <a:rPr lang="en-US" sz="1800" b="0" i="0" u="none" strike="noStrike" baseline="0" dirty="0">
                <a:solidFill>
                  <a:srgbClr val="010101"/>
                </a:solidFill>
                <a:latin typeface="Times New Roman" panose="02020603050405020304" pitchFamily="18" charset="0"/>
              </a:rPr>
              <a:t>using </a:t>
            </a:r>
            <a:r>
              <a:rPr lang="en-US" sz="1800" b="0" i="0" u="none" strike="noStrike" baseline="0" dirty="0">
                <a:solidFill>
                  <a:srgbClr val="181818"/>
                </a:solidFill>
                <a:latin typeface="Times New Roman" panose="02020603050405020304" pitchFamily="18" charset="0"/>
              </a:rPr>
              <a:t>an adaptive </a:t>
            </a:r>
            <a:r>
              <a:rPr lang="it-IT" sz="1800" b="0" i="0" u="none" strike="noStrike" baseline="0" dirty="0">
                <a:solidFill>
                  <a:srgbClr val="181818"/>
                </a:solidFill>
                <a:latin typeface="Times New Roman" panose="02020603050405020304" pitchFamily="18" charset="0"/>
              </a:rPr>
              <a:t>GMMRF model. In </a:t>
            </a:r>
            <a:r>
              <a:rPr lang="it-IT" sz="1800" b="0" i="1" u="none" strike="noStrike" baseline="0" dirty="0">
                <a:solidFill>
                  <a:srgbClr val="181818"/>
                </a:solidFill>
                <a:latin typeface="Times New Roman" panose="02020603050405020304" pitchFamily="18" charset="0"/>
              </a:rPr>
              <a:t>Proc. </a:t>
            </a:r>
            <a:r>
              <a:rPr lang="it-IT" sz="1800" b="0" i="1" u="none" strike="noStrike" baseline="0" dirty="0">
                <a:solidFill>
                  <a:srgbClr val="2F2F2F"/>
                </a:solidFill>
                <a:latin typeface="Times New Roman" panose="02020603050405020304" pitchFamily="18" charset="0"/>
              </a:rPr>
              <a:t>European </a:t>
            </a:r>
            <a:r>
              <a:rPr lang="it-IT" sz="1800" b="0" i="1" u="none" strike="noStrike" baseline="0" dirty="0">
                <a:solidFill>
                  <a:srgbClr val="181818"/>
                </a:solidFill>
                <a:latin typeface="Times New Roman" panose="02020603050405020304" pitchFamily="18" charset="0"/>
              </a:rPr>
              <a:t>Conf Computer Vision.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i="1" dirty="0">
              <a:solidFill>
                <a:srgbClr val="181818"/>
              </a:solidFill>
              <a:latin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1" u="none" strike="noStrike" baseline="0" dirty="0">
                <a:solidFill>
                  <a:srgbClr val="111111"/>
                </a:solidFill>
                <a:latin typeface="Times New Roman" panose="02020603050405020304" pitchFamily="18" charset="0"/>
              </a:rPr>
              <a:t>BOYKOV, Y., </a:t>
            </a:r>
            <a:r>
              <a:rPr lang="en-US" sz="1800" b="0" i="1" u="none" strike="noStrike" baseline="0" dirty="0">
                <a:solidFill>
                  <a:srgbClr val="232323"/>
                </a:solidFill>
                <a:latin typeface="Times New Roman" panose="02020603050405020304" pitchFamily="18" charset="0"/>
              </a:rPr>
              <a:t>AND </a:t>
            </a:r>
            <a:r>
              <a:rPr lang="en-US" sz="1800" b="0" i="1" u="none" strike="noStrike" baseline="0" dirty="0">
                <a:solidFill>
                  <a:srgbClr val="111111"/>
                </a:solidFill>
                <a:latin typeface="Times New Roman" panose="02020603050405020304" pitchFamily="18" charset="0"/>
              </a:rPr>
              <a:t>JOLLY, </a:t>
            </a:r>
            <a:r>
              <a:rPr lang="en-US" sz="1800" b="1" i="1" u="none" strike="noStrike" baseline="0" dirty="0">
                <a:solidFill>
                  <a:srgbClr val="111111"/>
                </a:solidFill>
                <a:latin typeface="Times New Roman" panose="02020603050405020304" pitchFamily="18" charset="0"/>
              </a:rPr>
              <a:t>M.-P. </a:t>
            </a:r>
            <a:r>
              <a:rPr lang="en-US" sz="1800" b="0" i="1" u="none" strike="noStrike" baseline="0" dirty="0">
                <a:solidFill>
                  <a:srgbClr val="111111"/>
                </a:solidFill>
                <a:latin typeface="Times New Roman" panose="02020603050405020304" pitchFamily="18" charset="0"/>
              </a:rPr>
              <a:t>2001. Interactive </a:t>
            </a:r>
            <a:r>
              <a:rPr lang="en-US" sz="1800" b="0" i="1" u="none" strike="noStrike" baseline="0" dirty="0">
                <a:solidFill>
                  <a:srgbClr val="232323"/>
                </a:solidFill>
                <a:latin typeface="Times New Roman" panose="02020603050405020304" pitchFamily="18" charset="0"/>
              </a:rPr>
              <a:t>graph cuts 	for optimal </a:t>
            </a:r>
            <a:r>
              <a:rPr lang="en-US" sz="1800" b="0" i="1" u="none" strike="noStrike" baseline="0" dirty="0">
                <a:solidFill>
                  <a:srgbClr val="111111"/>
                </a:solidFill>
                <a:latin typeface="Times New Roman" panose="02020603050405020304" pitchFamily="18" charset="0"/>
              </a:rPr>
              <a:t>boundary and </a:t>
            </a:r>
            <a:r>
              <a:rPr lang="en-US" sz="1800" b="0" i="1" u="none" strike="noStrike" baseline="0" dirty="0">
                <a:solidFill>
                  <a:srgbClr val="232323"/>
                </a:solidFill>
                <a:latin typeface="Times New Roman" panose="02020603050405020304" pitchFamily="18" charset="0"/>
              </a:rPr>
              <a:t>region </a:t>
            </a:r>
            <a:r>
              <a:rPr lang="en-US" sz="1800" b="0" i="1" u="none" strike="noStrike" baseline="0" dirty="0">
                <a:solidFill>
                  <a:srgbClr val="111111"/>
                </a:solidFill>
                <a:latin typeface="Times New Roman" panose="02020603050405020304" pitchFamily="18" charset="0"/>
              </a:rPr>
              <a:t>segmentation </a:t>
            </a:r>
            <a:r>
              <a:rPr lang="en-US" sz="1800" b="0" i="1" u="none" strike="noStrike" baseline="0" dirty="0">
                <a:solidFill>
                  <a:srgbClr val="232323"/>
                </a:solidFill>
                <a:latin typeface="Times New Roman" panose="02020603050405020304" pitchFamily="18" charset="0"/>
              </a:rPr>
              <a:t>of objects in </a:t>
            </a:r>
            <a:r>
              <a:rPr lang="en-US" sz="1800" b="0" i="1" u="none" strike="noStrike" baseline="0" dirty="0">
                <a:solidFill>
                  <a:srgbClr val="111111"/>
                </a:solidFill>
                <a:latin typeface="Times New Roman" panose="02020603050405020304" pitchFamily="18" charset="0"/>
              </a:rPr>
              <a:t>N-D images. </a:t>
            </a:r>
            <a:r>
              <a:rPr lang="en-US" sz="1800" b="1" i="1" u="none" strike="noStrike" baseline="0" dirty="0">
                <a:solidFill>
                  <a:srgbClr val="111111"/>
                </a:solidFill>
                <a:latin typeface="Times New Roman" panose="02020603050405020304" pitchFamily="18" charset="0"/>
              </a:rPr>
              <a:t>In </a:t>
            </a:r>
            <a:r>
              <a:rPr lang="en-US" sz="1800" b="0" i="1" u="none" strike="noStrike" baseline="0" dirty="0">
                <a:solidFill>
                  <a:srgbClr val="111111"/>
                </a:solidFill>
                <a:latin typeface="Times New Roman" panose="02020603050405020304" pitchFamily="18" charset="0"/>
              </a:rPr>
              <a:t>Proc. IEEE Int. </a:t>
            </a:r>
            <a:r>
              <a:rPr lang="en-US" sz="1800" b="0" i="1" u="none" strike="noStrike" baseline="0" dirty="0" err="1">
                <a:solidFill>
                  <a:srgbClr val="232323"/>
                </a:solidFill>
                <a:latin typeface="Times New Roman" panose="02020603050405020304" pitchFamily="18" charset="0"/>
              </a:rPr>
              <a:t>Con:f</a:t>
            </a:r>
            <a:r>
              <a:rPr lang="en-US" sz="1800" b="0" i="1" u="none" strike="noStrike" baseline="0" dirty="0">
                <a:solidFill>
                  <a:srgbClr val="232323"/>
                </a:solidFill>
                <a:latin typeface="Times New Roman" panose="02020603050405020304" pitchFamily="18" charset="0"/>
              </a:rPr>
              <a:t> on Computer </a:t>
            </a:r>
            <a:r>
              <a:rPr lang="en-US" sz="1800" b="0" i="1" u="none" strike="noStrike" baseline="0" dirty="0">
                <a:solidFill>
                  <a:srgbClr val="111111"/>
                </a:solidFill>
                <a:latin typeface="Times New Roman" panose="02020603050405020304" pitchFamily="18" charset="0"/>
              </a:rPr>
              <a:t>Vision, </a:t>
            </a:r>
            <a:r>
              <a:rPr lang="en-US" sz="1800" b="0" i="0" u="none" strike="noStrike" baseline="0" dirty="0">
                <a:solidFill>
                  <a:srgbClr val="232323"/>
                </a:solidFill>
                <a:latin typeface="Times New Roman" panose="02020603050405020304" pitchFamily="18" charset="0"/>
              </a:rPr>
              <a:t>CD-ROM</a:t>
            </a:r>
            <a:r>
              <a:rPr lang="en-US" sz="1800" b="0" i="0" u="none" strike="noStrike" baseline="0" dirty="0">
                <a:solidFill>
                  <a:srgbClr val="4F4F4F"/>
                </a:solidFill>
                <a:latin typeface="Times New Roman" panose="02020603050405020304" pitchFamily="18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800" b="0" i="1" u="none" strike="noStrike" baseline="0" dirty="0">
              <a:solidFill>
                <a:srgbClr val="181818"/>
              </a:solidFill>
              <a:latin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1" u="none" strike="noStrike" baseline="0" dirty="0">
                <a:solidFill>
                  <a:srgbClr val="181818"/>
                </a:solidFill>
                <a:latin typeface="Times New Roman" panose="02020603050405020304" pitchFamily="18" charset="0"/>
              </a:rPr>
              <a:t>BOYKOY, Y</a:t>
            </a:r>
            <a:r>
              <a:rPr lang="en-US" sz="1800" b="0" i="1" u="none" strike="noStrike" baseline="0" dirty="0">
                <a:solidFill>
                  <a:srgbClr val="4B4B4B"/>
                </a:solidFill>
                <a:latin typeface="Times New Roman" panose="02020603050405020304" pitchFamily="18" charset="0"/>
              </a:rPr>
              <a:t>.</a:t>
            </a:r>
            <a:r>
              <a:rPr lang="en-US" sz="1800" b="0" i="1" u="none" strike="noStrike" baseline="0" dirty="0">
                <a:solidFill>
                  <a:srgbClr val="2A2A2A"/>
                </a:solidFill>
                <a:latin typeface="Times New Roman" panose="02020603050405020304" pitchFamily="18" charset="0"/>
              </a:rPr>
              <a:t>, </a:t>
            </a:r>
            <a:r>
              <a:rPr lang="en-US" sz="1800" b="0" i="1" u="none" strike="noStrike" baseline="0" dirty="0">
                <a:solidFill>
                  <a:srgbClr val="181818"/>
                </a:solidFill>
                <a:latin typeface="Times New Roman" panose="02020603050405020304" pitchFamily="18" charset="0"/>
              </a:rPr>
              <a:t>AND KOLMOGOROY,  V</a:t>
            </a:r>
            <a:r>
              <a:rPr lang="en-US" sz="1800" b="0" i="1" u="none" strike="noStrike" baseline="0" dirty="0">
                <a:solidFill>
                  <a:srgbClr val="4B4B4B"/>
                </a:solidFill>
                <a:latin typeface="Times New Roman" panose="02020603050405020304" pitchFamily="18" charset="0"/>
              </a:rPr>
              <a:t>.  </a:t>
            </a:r>
            <a:r>
              <a:rPr lang="en-US" sz="1800" b="0" i="1" u="none" strike="noStrike" baseline="0" dirty="0">
                <a:solidFill>
                  <a:srgbClr val="181818"/>
                </a:solidFill>
                <a:latin typeface="Times New Roman" panose="02020603050405020304" pitchFamily="18" charset="0"/>
              </a:rPr>
              <a:t>2003</a:t>
            </a:r>
            <a:r>
              <a:rPr lang="en-US" sz="1800" b="0" i="1" u="none" strike="noStrike" baseline="0" dirty="0">
                <a:solidFill>
                  <a:srgbClr val="4B4B4B"/>
                </a:solidFill>
                <a:latin typeface="Times New Roman" panose="02020603050405020304" pitchFamily="18" charset="0"/>
              </a:rPr>
              <a:t>.  </a:t>
            </a:r>
            <a:r>
              <a:rPr lang="en-US" sz="1800" b="0" i="1" u="none" strike="noStrike" baseline="0" dirty="0">
                <a:solidFill>
                  <a:srgbClr val="181818"/>
                </a:solidFill>
                <a:latin typeface="Times New Roman" panose="02020603050405020304" pitchFamily="18" charset="0"/>
              </a:rPr>
              <a:t>Computing Geodesics </a:t>
            </a:r>
            <a:r>
              <a:rPr lang="en-US" sz="1800" b="0" i="1" u="none" strike="noStrike" baseline="0" dirty="0">
                <a:solidFill>
                  <a:srgbClr val="2A2A2A"/>
                </a:solidFill>
                <a:latin typeface="Times New Roman" panose="02020603050405020304" pitchFamily="18" charset="0"/>
              </a:rPr>
              <a:t>and </a:t>
            </a:r>
            <a:r>
              <a:rPr lang="en-US" sz="1800" b="0" i="1" u="none" strike="noStrike" baseline="0" dirty="0">
                <a:solidFill>
                  <a:srgbClr val="181818"/>
                </a:solidFill>
                <a:latin typeface="Times New Roman" panose="02020603050405020304" pitchFamily="18" charset="0"/>
              </a:rPr>
              <a:t>Minimal Surfaces via Graph Cut. </a:t>
            </a:r>
            <a:r>
              <a:rPr lang="en-US" sz="1800" b="0" i="1" u="none" strike="noStrike" baseline="0" dirty="0">
                <a:solidFill>
                  <a:srgbClr val="030303"/>
                </a:solidFill>
                <a:latin typeface="Times New Roman" panose="02020603050405020304" pitchFamily="18" charset="0"/>
              </a:rPr>
              <a:t>In </a:t>
            </a:r>
            <a:r>
              <a:rPr lang="en-US" sz="1800" b="0" i="1" u="none" strike="noStrike" baseline="0" dirty="0">
                <a:solidFill>
                  <a:srgbClr val="181818"/>
                </a:solidFill>
                <a:latin typeface="Times New Roman" panose="02020603050405020304" pitchFamily="18" charset="0"/>
              </a:rPr>
              <a:t>Proc</a:t>
            </a:r>
            <a:r>
              <a:rPr lang="en-US" sz="1800" b="0" i="1" u="none" strike="noStrike" baseline="0" dirty="0">
                <a:solidFill>
                  <a:srgbClr val="4B4B4B"/>
                </a:solidFill>
                <a:latin typeface="Times New Roman" panose="02020603050405020304" pitchFamily="18" charset="0"/>
              </a:rPr>
              <a:t>. </a:t>
            </a:r>
            <a:r>
              <a:rPr lang="en-US" sz="1800" b="0" i="1" u="none" strike="noStrike" baseline="0" dirty="0">
                <a:solidFill>
                  <a:srgbClr val="181818"/>
                </a:solidFill>
                <a:latin typeface="Times New Roman" panose="02020603050405020304" pitchFamily="18" charset="0"/>
              </a:rPr>
              <a:t>IEEE Int. Conf. on Computer Vision.</a:t>
            </a:r>
          </a:p>
          <a:p>
            <a:pPr marL="285750" marR="44440" indent="-285750" algn="ctr">
              <a:buFont typeface="Arial" panose="020B0604020202020204" pitchFamily="34" charset="0"/>
              <a:buChar char="•"/>
            </a:pPr>
            <a:endParaRPr lang="en-US" i="1" dirty="0">
              <a:solidFill>
                <a:srgbClr val="181818"/>
              </a:solidFill>
              <a:latin typeface="Times New Roman" panose="02020603050405020304" pitchFamily="18" charset="0"/>
            </a:endParaRPr>
          </a:p>
          <a:p>
            <a:pPr marL="285750" marR="44440" indent="-285750">
              <a:buFont typeface="Arial" panose="020B0604020202020204" pitchFamily="34" charset="0"/>
              <a:buChar char="•"/>
            </a:pPr>
            <a:r>
              <a:rPr lang="en-US" sz="1800" b="0" i="1" u="none" strike="noStrike" baseline="0" dirty="0">
                <a:solidFill>
                  <a:srgbClr val="1C1C1C"/>
                </a:solidFill>
                <a:latin typeface="Times New Roman" panose="02020603050405020304" pitchFamily="18" charset="0"/>
              </a:rPr>
              <a:t>CASELLES, </a:t>
            </a:r>
            <a:r>
              <a:rPr lang="en-US" sz="1800" b="0" i="1" u="none" strike="noStrike" baseline="0" dirty="0">
                <a:solidFill>
                  <a:srgbClr val="0A0A0A"/>
                </a:solidFill>
                <a:latin typeface="Times New Roman" panose="02020603050405020304" pitchFamily="18" charset="0"/>
              </a:rPr>
              <a:t>V., KIMMEL, R., </a:t>
            </a:r>
            <a:r>
              <a:rPr lang="en-US" sz="1800" b="0" i="1" u="none" strike="noStrike" baseline="0" dirty="0">
                <a:solidFill>
                  <a:srgbClr val="1C1C1C"/>
                </a:solidFill>
                <a:latin typeface="Times New Roman" panose="02020603050405020304" pitchFamily="18" charset="0"/>
              </a:rPr>
              <a:t>AND SAPIRO, G. </a:t>
            </a:r>
            <a:r>
              <a:rPr lang="en-US" sz="1800" b="0" i="1" u="none" strike="noStrike" baseline="0" dirty="0">
                <a:solidFill>
                  <a:srgbClr val="0A0A0A"/>
                </a:solidFill>
                <a:latin typeface="Times New Roman" panose="02020603050405020304" pitchFamily="18" charset="0"/>
              </a:rPr>
              <a:t>1995. </a:t>
            </a:r>
            <a:r>
              <a:rPr lang="en-US" sz="1800" b="0" i="1" u="none" strike="noStrike" baseline="0" dirty="0">
                <a:solidFill>
                  <a:srgbClr val="1C1C1C"/>
                </a:solidFill>
                <a:latin typeface="Times New Roman" panose="02020603050405020304" pitchFamily="18" charset="0"/>
              </a:rPr>
              <a:t>Geodesic active </a:t>
            </a:r>
            <a:r>
              <a:rPr lang="en-US" sz="1800" b="0" i="1" u="none" strike="noStrike" baseline="0" dirty="0">
                <a:solidFill>
                  <a:srgbClr val="0A0A0A"/>
                </a:solidFill>
                <a:latin typeface="Times New Roman" panose="02020603050405020304" pitchFamily="18" charset="0"/>
              </a:rPr>
              <a:t>contours</a:t>
            </a:r>
            <a:r>
              <a:rPr lang="en-US" sz="1800" b="0" i="1" u="none" strike="noStrike" baseline="0" dirty="0">
                <a:solidFill>
                  <a:srgbClr val="646464"/>
                </a:solidFill>
                <a:latin typeface="Times New Roman" panose="02020603050405020304" pitchFamily="18" charset="0"/>
              </a:rPr>
              <a:t>. </a:t>
            </a:r>
            <a:r>
              <a:rPr lang="en-US" sz="1800" b="0" i="1" u="none" strike="noStrike" baseline="0" dirty="0">
                <a:solidFill>
                  <a:srgbClr val="1C1C1C"/>
                </a:solidFill>
                <a:latin typeface="Times New Roman" panose="02020603050405020304" pitchFamily="18" charset="0"/>
              </a:rPr>
              <a:t>In Proc. IEEE </a:t>
            </a:r>
            <a:r>
              <a:rPr lang="en-US" sz="1800" b="0" i="1" u="none" strike="noStrike" baseline="0" dirty="0">
                <a:solidFill>
                  <a:srgbClr val="0A0A0A"/>
                </a:solidFill>
                <a:latin typeface="Times New Roman" panose="02020603050405020304" pitchFamily="18" charset="0"/>
              </a:rPr>
              <a:t>Int</a:t>
            </a:r>
            <a:r>
              <a:rPr lang="en-US" sz="1800" b="0" i="1" u="none" strike="noStrike" baseline="0" dirty="0">
                <a:solidFill>
                  <a:srgbClr val="545454"/>
                </a:solidFill>
                <a:latin typeface="Times New Roman" panose="02020603050405020304" pitchFamily="18" charset="0"/>
              </a:rPr>
              <a:t>. </a:t>
            </a:r>
            <a:r>
              <a:rPr lang="en-US" sz="1800" b="0" i="1" u="none" strike="noStrike" baseline="0" dirty="0" err="1">
                <a:solidFill>
                  <a:srgbClr val="1C1C1C"/>
                </a:solidFill>
                <a:latin typeface="Times New Roman" panose="02020603050405020304" pitchFamily="18" charset="0"/>
              </a:rPr>
              <a:t>Corif</a:t>
            </a:r>
            <a:r>
              <a:rPr lang="en-US" sz="1800" b="0" i="1" u="none" strike="noStrike" baseline="0" dirty="0">
                <a:solidFill>
                  <a:srgbClr val="1C1C1C"/>
                </a:solidFill>
                <a:latin typeface="Times New Roman" panose="02020603050405020304" pitchFamily="18" charset="0"/>
              </a:rPr>
              <a:t>- </a:t>
            </a:r>
            <a:r>
              <a:rPr lang="en-US" sz="1800" b="0" i="1" u="none" strike="noStrike" baseline="0" dirty="0">
                <a:solidFill>
                  <a:srgbClr val="2F2F2F"/>
                </a:solidFill>
                <a:latin typeface="Times New Roman" panose="02020603050405020304" pitchFamily="18" charset="0"/>
              </a:rPr>
              <a:t>on </a:t>
            </a:r>
            <a:r>
              <a:rPr lang="en-US" sz="1800" b="0" i="1" u="none" strike="noStrike" baseline="0" dirty="0">
                <a:solidFill>
                  <a:srgbClr val="1C1C1C"/>
                </a:solidFill>
                <a:latin typeface="Times New Roman" panose="02020603050405020304" pitchFamily="18" charset="0"/>
              </a:rPr>
              <a:t>Computer Vision.</a:t>
            </a:r>
          </a:p>
          <a:p>
            <a:pPr marL="285750" marR="44440" indent="-285750">
              <a:buFont typeface="Arial" panose="020B0604020202020204" pitchFamily="34" charset="0"/>
              <a:buChar char="•"/>
            </a:pPr>
            <a:endParaRPr lang="en-US" i="1" dirty="0">
              <a:solidFill>
                <a:srgbClr val="1C1C1C"/>
              </a:solidFill>
              <a:latin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1" u="none" strike="noStrike" baseline="0" dirty="0">
                <a:solidFill>
                  <a:srgbClr val="1A1A1A"/>
                </a:solidFill>
                <a:latin typeface="Times New Roman" panose="02020603050405020304" pitchFamily="18" charset="0"/>
              </a:rPr>
              <a:t>CHUANG</a:t>
            </a:r>
            <a:r>
              <a:rPr lang="en-US" sz="1800" b="0" i="1" u="none" strike="noStrike" baseline="0" dirty="0">
                <a:solidFill>
                  <a:srgbClr val="444444"/>
                </a:solidFill>
                <a:latin typeface="Times New Roman" panose="02020603050405020304" pitchFamily="18" charset="0"/>
              </a:rPr>
              <a:t>, </a:t>
            </a:r>
            <a:r>
              <a:rPr lang="en-US" sz="1800" b="0" i="1" u="none" strike="noStrike" baseline="0" dirty="0">
                <a:solidFill>
                  <a:srgbClr val="1A1A1A"/>
                </a:solidFill>
                <a:latin typeface="Times New Roman" panose="02020603050405020304" pitchFamily="18" charset="0"/>
              </a:rPr>
              <a:t>Y.-Y., CURLESS</a:t>
            </a:r>
            <a:r>
              <a:rPr lang="en-US" sz="1800" b="0" i="1" u="none" strike="noStrike" baseline="0" dirty="0">
                <a:solidFill>
                  <a:srgbClr val="444444"/>
                </a:solidFill>
                <a:latin typeface="Times New Roman" panose="02020603050405020304" pitchFamily="18" charset="0"/>
              </a:rPr>
              <a:t>, </a:t>
            </a:r>
            <a:r>
              <a:rPr lang="en-US" sz="1800" b="0" i="1" u="none" strike="noStrike" baseline="0" dirty="0">
                <a:solidFill>
                  <a:srgbClr val="1A1A1A"/>
                </a:solidFill>
                <a:latin typeface="Times New Roman" panose="02020603050405020304" pitchFamily="18" charset="0"/>
              </a:rPr>
              <a:t>B</a:t>
            </a:r>
            <a:r>
              <a:rPr lang="en-US" sz="1800" b="0" i="1" u="none" strike="noStrike" baseline="0" dirty="0">
                <a:solidFill>
                  <a:srgbClr val="444444"/>
                </a:solidFill>
                <a:latin typeface="Times New Roman" panose="02020603050405020304" pitchFamily="18" charset="0"/>
              </a:rPr>
              <a:t>.</a:t>
            </a:r>
            <a:r>
              <a:rPr lang="en-US" sz="1800" b="0" i="1" u="none" strike="noStrike" baseline="0" dirty="0">
                <a:solidFill>
                  <a:srgbClr val="1A1A1A"/>
                </a:solidFill>
                <a:latin typeface="Times New Roman" panose="02020603050405020304" pitchFamily="18" charset="0"/>
              </a:rPr>
              <a:t>, SALES </a:t>
            </a:r>
            <a:r>
              <a:rPr lang="en-US" sz="1800" b="0" i="1" u="none" strike="noStrike" baseline="0" dirty="0">
                <a:solidFill>
                  <a:srgbClr val="050505"/>
                </a:solidFill>
                <a:latin typeface="Times New Roman" panose="02020603050405020304" pitchFamily="18" charset="0"/>
              </a:rPr>
              <a:t>IN, </a:t>
            </a:r>
            <a:r>
              <a:rPr lang="en-US" sz="1800" b="0" i="1" u="none" strike="noStrike" baseline="0" dirty="0">
                <a:solidFill>
                  <a:srgbClr val="1A1A1A"/>
                </a:solidFill>
                <a:latin typeface="Times New Roman" panose="02020603050405020304" pitchFamily="18" charset="0"/>
              </a:rPr>
              <a:t>D., AND SZELISKI</a:t>
            </a:r>
            <a:r>
              <a:rPr lang="en-US" sz="1800" b="0" i="1" u="none" strike="noStrike" baseline="0" dirty="0">
                <a:solidFill>
                  <a:srgbClr val="444444"/>
                </a:solidFill>
                <a:latin typeface="Times New Roman" panose="02020603050405020304" pitchFamily="18" charset="0"/>
              </a:rPr>
              <a:t>, </a:t>
            </a:r>
            <a:r>
              <a:rPr lang="en-US" sz="1800" b="0" i="1" u="none" strike="noStrike" baseline="0" dirty="0">
                <a:solidFill>
                  <a:srgbClr val="1A1A1A"/>
                </a:solidFill>
                <a:latin typeface="Times New Roman" panose="02020603050405020304" pitchFamily="18" charset="0"/>
              </a:rPr>
              <a:t>R. 2001. A Bayesian approach to </a:t>
            </a:r>
            <a:r>
              <a:rPr lang="en-US" sz="1800" b="0" i="1" u="none" strike="noStrike" baseline="0" dirty="0">
                <a:solidFill>
                  <a:srgbClr val="050505"/>
                </a:solidFill>
                <a:latin typeface="Times New Roman" panose="02020603050405020304" pitchFamily="18" charset="0"/>
              </a:rPr>
              <a:t>digital matting</a:t>
            </a:r>
            <a:r>
              <a:rPr lang="en-US" sz="1800" b="0" i="1" u="none" strike="noStrike" baseline="0" dirty="0">
                <a:solidFill>
                  <a:srgbClr val="444444"/>
                </a:solidFill>
                <a:latin typeface="Times New Roman" panose="02020603050405020304" pitchFamily="18" charset="0"/>
              </a:rPr>
              <a:t>. </a:t>
            </a:r>
            <a:r>
              <a:rPr lang="en-US" sz="1800" b="0" i="1" u="none" strike="noStrike" baseline="0" dirty="0">
                <a:solidFill>
                  <a:srgbClr val="1A1A1A"/>
                </a:solidFill>
                <a:latin typeface="Times New Roman" panose="02020603050405020304" pitchFamily="18" charset="0"/>
              </a:rPr>
              <a:t>In Proc</a:t>
            </a:r>
            <a:r>
              <a:rPr lang="en-US" sz="1800" b="0" i="1" u="none" strike="noStrike" baseline="0" dirty="0">
                <a:solidFill>
                  <a:srgbClr val="646464"/>
                </a:solidFill>
                <a:latin typeface="Times New Roman" panose="02020603050405020304" pitchFamily="18" charset="0"/>
              </a:rPr>
              <a:t>. </a:t>
            </a:r>
            <a:r>
              <a:rPr lang="en-US" sz="1800" b="0" i="1" u="none" strike="noStrike" baseline="0" dirty="0">
                <a:solidFill>
                  <a:srgbClr val="050505"/>
                </a:solidFill>
                <a:latin typeface="Times New Roman" panose="02020603050405020304" pitchFamily="18" charset="0"/>
              </a:rPr>
              <a:t>IEEE </a:t>
            </a:r>
            <a:r>
              <a:rPr lang="en-US" sz="1800" b="0" i="1" u="none" strike="noStrike" baseline="0" dirty="0" err="1">
                <a:solidFill>
                  <a:srgbClr val="1A1A1A"/>
                </a:solidFill>
                <a:latin typeface="Times New Roman" panose="02020603050405020304" pitchFamily="18" charset="0"/>
              </a:rPr>
              <a:t>Conj</a:t>
            </a:r>
            <a:r>
              <a:rPr lang="en-US" sz="1800" b="0" i="1" u="none" strike="noStrike" baseline="0" dirty="0">
                <a:solidFill>
                  <a:srgbClr val="1A1A1A"/>
                </a:solidFill>
                <a:latin typeface="Times New Roman" panose="02020603050405020304" pitchFamily="18" charset="0"/>
              </a:rPr>
              <a:t>: Computer Vision and Pattern </a:t>
            </a:r>
            <a:r>
              <a:rPr lang="en-US" sz="1800" b="0" i="1" u="none" strike="noStrike" baseline="0" dirty="0" err="1">
                <a:solidFill>
                  <a:srgbClr val="1A1A1A"/>
                </a:solidFill>
                <a:latin typeface="Times New Roman" panose="02020603050405020304" pitchFamily="18" charset="0"/>
              </a:rPr>
              <a:t>Recog</a:t>
            </a:r>
            <a:r>
              <a:rPr lang="en-US" sz="1800" b="0" i="1" u="none" strike="noStrike" baseline="0" dirty="0">
                <a:solidFill>
                  <a:srgbClr val="1A1A1A"/>
                </a:solidFill>
                <a:latin typeface="Times New Roman" panose="02020603050405020304" pitchFamily="18" charset="0"/>
              </a:rPr>
              <a:t>., </a:t>
            </a:r>
            <a:r>
              <a:rPr lang="en-US" sz="1800" b="0" i="0" u="none" strike="noStrike" baseline="0" dirty="0">
                <a:solidFill>
                  <a:srgbClr val="1A1A1A"/>
                </a:solidFill>
                <a:latin typeface="Arial" panose="020B0604020202020204" pitchFamily="34" charset="0"/>
              </a:rPr>
              <a:t>CD</a:t>
            </a:r>
            <a:r>
              <a:rPr lang="en-US" sz="1800" b="0" i="0" u="none" strike="noStrike" baseline="0" dirty="0">
                <a:solidFill>
                  <a:srgbClr val="444444"/>
                </a:solidFill>
                <a:latin typeface="Arial" panose="020B0604020202020204" pitchFamily="34" charset="0"/>
              </a:rPr>
              <a:t>-</a:t>
            </a:r>
            <a:r>
              <a:rPr lang="en-US" sz="1800" b="0" i="0" u="none" strike="noStrike" baseline="0" dirty="0">
                <a:solidFill>
                  <a:srgbClr val="1A1A1A"/>
                </a:solidFill>
                <a:latin typeface="Arial" panose="020B0604020202020204" pitchFamily="34" charset="0"/>
              </a:rPr>
              <a:t>ROM.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1A1A1A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161616"/>
                </a:solidFill>
                <a:latin typeface="Times New Roman" panose="02020603050405020304" pitchFamily="18" charset="0"/>
              </a:rPr>
              <a:t>GREIG, D.</a:t>
            </a:r>
            <a:r>
              <a:rPr lang="en-US" sz="1800" b="0" i="0" u="none" strike="noStrike" baseline="0" dirty="0">
                <a:solidFill>
                  <a:srgbClr val="494949"/>
                </a:solidFill>
                <a:latin typeface="Times New Roman" panose="02020603050405020304" pitchFamily="18" charset="0"/>
              </a:rPr>
              <a:t>, </a:t>
            </a:r>
            <a:r>
              <a:rPr lang="en-US" sz="1800" b="0" i="0" u="none" strike="noStrike" baseline="0" dirty="0">
                <a:solidFill>
                  <a:srgbClr val="161616"/>
                </a:solidFill>
                <a:latin typeface="Times New Roman" panose="02020603050405020304" pitchFamily="18" charset="0"/>
              </a:rPr>
              <a:t>PORTEOUS, B., </a:t>
            </a:r>
            <a:r>
              <a:rPr lang="en-US" sz="1800" b="0" i="0" u="none" strike="noStrike" baseline="0" dirty="0">
                <a:solidFill>
                  <a:srgbClr val="262626"/>
                </a:solidFill>
                <a:latin typeface="Times New Roman" panose="02020603050405020304" pitchFamily="18" charset="0"/>
              </a:rPr>
              <a:t>AND </a:t>
            </a:r>
            <a:r>
              <a:rPr lang="en-US" sz="1800" b="0" i="0" u="none" strike="noStrike" baseline="0" dirty="0">
                <a:solidFill>
                  <a:srgbClr val="161616"/>
                </a:solidFill>
                <a:latin typeface="Times New Roman" panose="02020603050405020304" pitchFamily="18" charset="0"/>
              </a:rPr>
              <a:t>SEHEULT, A. 1989</a:t>
            </a:r>
            <a:r>
              <a:rPr lang="en-US" sz="1800" b="0" i="0" u="none" strike="noStrike" baseline="0" dirty="0">
                <a:solidFill>
                  <a:srgbClr val="494949"/>
                </a:solidFill>
                <a:latin typeface="Times New Roman" panose="02020603050405020304" pitchFamily="18" charset="0"/>
              </a:rPr>
              <a:t>. </a:t>
            </a:r>
            <a:r>
              <a:rPr lang="en-US" sz="1800" b="0" i="0" u="none" strike="noStrike" baseline="0" dirty="0">
                <a:solidFill>
                  <a:srgbClr val="161616"/>
                </a:solidFill>
                <a:latin typeface="Times New Roman" panose="02020603050405020304" pitchFamily="18" charset="0"/>
              </a:rPr>
              <a:t>Exact MAP estimation </a:t>
            </a:r>
            <a:r>
              <a:rPr lang="en-US" sz="1800" b="0" i="0" u="none" strike="noStrike" baseline="0" dirty="0">
                <a:solidFill>
                  <a:srgbClr val="262626"/>
                </a:solidFill>
                <a:latin typeface="Times New Roman" panose="02020603050405020304" pitchFamily="18" charset="0"/>
              </a:rPr>
              <a:t>for </a:t>
            </a:r>
            <a:r>
              <a:rPr lang="en-US" sz="1800" b="0" i="0" u="none" strike="noStrike" baseline="0" dirty="0">
                <a:solidFill>
                  <a:srgbClr val="161616"/>
                </a:solidFill>
                <a:latin typeface="Times New Roman" panose="02020603050405020304" pitchFamily="18" charset="0"/>
              </a:rPr>
              <a:t>binary images. </a:t>
            </a:r>
            <a:r>
              <a:rPr lang="en-US" sz="1800" b="0" i="1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J. </a:t>
            </a:r>
            <a:r>
              <a:rPr lang="en-US" sz="1800" b="0" i="1" u="none" strike="noStrike" baseline="0" dirty="0">
                <a:solidFill>
                  <a:srgbClr val="161616"/>
                </a:solidFill>
                <a:latin typeface="Times New Roman" panose="02020603050405020304" pitchFamily="18" charset="0"/>
              </a:rPr>
              <a:t>Roy</a:t>
            </a:r>
            <a:r>
              <a:rPr lang="en-US" sz="1800" b="0" i="1" u="none" strike="noStrike" baseline="0" dirty="0">
                <a:solidFill>
                  <a:srgbClr val="494949"/>
                </a:solidFill>
                <a:latin typeface="Times New Roman" panose="02020603050405020304" pitchFamily="18" charset="0"/>
              </a:rPr>
              <a:t>. </a:t>
            </a:r>
            <a:r>
              <a:rPr lang="en-US" sz="1800" b="0" i="1" u="none" strike="noStrike" baseline="0" dirty="0">
                <a:solidFill>
                  <a:srgbClr val="161616"/>
                </a:solidFill>
                <a:latin typeface="Times New Roman" panose="02020603050405020304" pitchFamily="18" charset="0"/>
              </a:rPr>
              <a:t>Stat. Soc. B. 51, </a:t>
            </a:r>
            <a:r>
              <a:rPr lang="en-US" sz="1800" b="0" i="0" u="none" strike="noStrike" baseline="0" dirty="0">
                <a:solidFill>
                  <a:srgbClr val="161616"/>
                </a:solidFill>
                <a:latin typeface="Times New Roman" panose="02020603050405020304" pitchFamily="18" charset="0"/>
              </a:rPr>
              <a:t>271-279.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b="0" i="0" u="none" strike="noStrike" baseline="0" dirty="0">
              <a:solidFill>
                <a:srgbClr val="1A1A1A"/>
              </a:solidFill>
              <a:latin typeface="Arial" panose="020B0604020202020204" pitchFamily="34" charset="0"/>
            </a:endParaRPr>
          </a:p>
          <a:p>
            <a:pPr marL="285750" marR="44440" indent="-285750">
              <a:buFont typeface="Arial" panose="020B0604020202020204" pitchFamily="34" charset="0"/>
              <a:buChar char="•"/>
            </a:pPr>
            <a:endParaRPr lang="en-US" sz="1800" b="0" i="1" u="none" strike="noStrike" baseline="0" dirty="0">
              <a:solidFill>
                <a:srgbClr val="1C1C1C"/>
              </a:solidFill>
              <a:latin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b="0" i="1" u="none" strike="noStrike" baseline="0" dirty="0">
              <a:solidFill>
                <a:srgbClr val="181818"/>
              </a:solidFill>
              <a:latin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800" b="0" i="1" u="none" strike="noStrike" baseline="0" dirty="0">
              <a:solidFill>
                <a:srgbClr val="181818"/>
              </a:solidFill>
              <a:latin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80146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F1EDE-5423-435C-B149-87AB1BC22B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67200" y="1615736"/>
            <a:ext cx="4179570" cy="1524735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64C29E-DF30-4DC6-AB95-2016F9A703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3238103"/>
            <a:ext cx="4179570" cy="1371997"/>
          </a:xfrm>
        </p:spPr>
        <p:txBody>
          <a:bodyPr>
            <a:normAutofit/>
          </a:bodyPr>
          <a:lstStyle/>
          <a:p>
            <a:r>
              <a:rPr lang="en-US" dirty="0"/>
              <a:t>Harsh Sharma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90FA1B-5022-47AB-A0AE-8F5C57979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/>
          <a:lstStyle/>
          <a:p>
            <a:r>
              <a:rPr lang="en-US" dirty="0"/>
              <a:t>Grab Cut</a:t>
            </a:r>
          </a:p>
        </p:txBody>
      </p:sp>
    </p:spTree>
    <p:extLst>
      <p:ext uri="{BB962C8B-B14F-4D97-AF65-F5344CB8AC3E}">
        <p14:creationId xmlns:p14="http://schemas.microsoft.com/office/powerpoint/2010/main" val="19697875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075" y="1671639"/>
            <a:ext cx="5111750" cy="1204912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3660774"/>
            <a:ext cx="5111750" cy="1525588"/>
          </a:xfrm>
        </p:spPr>
        <p:txBody>
          <a:bodyPr/>
          <a:lstStyle/>
          <a:p>
            <a:r>
              <a:rPr lang="en-US" dirty="0"/>
              <a:t>Grab Cut is a technique to segment image. The segmentation is done such that we can have foreground and background separated. It provides an </a:t>
            </a:r>
            <a:r>
              <a:rPr lang="en-US" b="1" dirty="0"/>
              <a:t>interactive</a:t>
            </a:r>
            <a:r>
              <a:rPr lang="en-US" dirty="0"/>
              <a:t> foreground/background segmentation technique.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51ED20-04D4-4894-B0C2-9C541A61A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63800" y="6356350"/>
            <a:ext cx="3479800" cy="365125"/>
          </a:xfrm>
        </p:spPr>
        <p:txBody>
          <a:bodyPr/>
          <a:lstStyle/>
          <a:p>
            <a:r>
              <a:rPr lang="en-US" dirty="0"/>
              <a:t>Grab Cut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15163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40014-73D5-419B-8867-972BB18D52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3700" y="892177"/>
            <a:ext cx="8421688" cy="1325563"/>
          </a:xfrm>
        </p:spPr>
        <p:txBody>
          <a:bodyPr/>
          <a:lstStyle/>
          <a:p>
            <a:r>
              <a:rPr lang="en-US" dirty="0"/>
              <a:t>What’s Image segmentation?</a:t>
            </a:r>
            <a:br>
              <a:rPr lang="en-US" dirty="0"/>
            </a:br>
            <a:r>
              <a:rPr lang="en-US" sz="1600" dirty="0"/>
              <a:t>(And why it’s important)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D8731E-4977-402E-8BFD-895B4D0544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008344" y="2241745"/>
            <a:ext cx="7973787" cy="1997867"/>
          </a:xfrm>
        </p:spPr>
        <p:txBody>
          <a:bodyPr>
            <a:normAutofit/>
          </a:bodyPr>
          <a:lstStyle/>
          <a:p>
            <a:r>
              <a:rPr lang="en-US" dirty="0"/>
              <a:t>Dividing an image into multiple distinct regions or segments based on the </a:t>
            </a:r>
            <a:r>
              <a:rPr lang="en-US" b="1" dirty="0"/>
              <a:t>properties</a:t>
            </a:r>
            <a:r>
              <a:rPr lang="en-US" dirty="0"/>
              <a:t> of the image.</a:t>
            </a:r>
          </a:p>
          <a:p>
            <a:r>
              <a:rPr lang="en-US" dirty="0"/>
              <a:t>Assign a label or group to each pixel in an image. This divides the image into different areas/segments.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0B65871-FA95-449A-B8BC-90486DE532E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10173" y="3834606"/>
            <a:ext cx="3943627" cy="1997867"/>
          </a:xfrm>
        </p:spPr>
        <p:txBody>
          <a:bodyPr>
            <a:normAutofit/>
          </a:bodyPr>
          <a:lstStyle/>
          <a:p>
            <a:r>
              <a:rPr lang="en-US" dirty="0"/>
              <a:t>​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05F172A-5D5D-43CD-A187-DA0D303F41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Grab Cut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022C52E-7EB4-7B73-8FF8-AB2D4DC763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8344" y="3562840"/>
            <a:ext cx="5700254" cy="2728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7801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40014-73D5-419B-8867-972BB18D52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3700" y="892177"/>
            <a:ext cx="8421688" cy="1325563"/>
          </a:xfrm>
        </p:spPr>
        <p:txBody>
          <a:bodyPr/>
          <a:lstStyle/>
          <a:p>
            <a:r>
              <a:rPr lang="en-US" dirty="0"/>
              <a:t>Why it’s important?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D8731E-4977-402E-8BFD-895B4D0544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008344" y="2241746"/>
            <a:ext cx="7973787" cy="1882386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Object Recognition and Understanding</a:t>
            </a:r>
            <a:r>
              <a:rPr lang="en-US" dirty="0"/>
              <a:t>: Image segmentation enables the identification and recognition of individual objects or regions within an image. By segmenting an image into distinct regions, it </a:t>
            </a:r>
            <a:r>
              <a:rPr lang="en-US" b="1" dirty="0"/>
              <a:t>becomes easier to analyze </a:t>
            </a:r>
            <a:r>
              <a:rPr lang="en-US" dirty="0"/>
              <a:t>and understand the content of the image.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Image Editing and Manipulation</a:t>
            </a:r>
            <a:r>
              <a:rPr lang="en-US" dirty="0"/>
              <a:t>: In apps like Photoshop, by segmenting an image into different regions, specific editing operations can be </a:t>
            </a:r>
            <a:r>
              <a:rPr lang="en-US" b="1" dirty="0"/>
              <a:t>applied selectively </a:t>
            </a:r>
            <a:r>
              <a:rPr lang="en-US" dirty="0"/>
              <a:t>to individual objects or regions.</a:t>
            </a:r>
          </a:p>
          <a:p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0B65871-FA95-449A-B8BC-90486DE532E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022772" y="3834606"/>
            <a:ext cx="3943627" cy="1997867"/>
          </a:xfrm>
        </p:spPr>
        <p:txBody>
          <a:bodyPr>
            <a:normAutofit/>
          </a:bodyPr>
          <a:lstStyle/>
          <a:p>
            <a:r>
              <a:rPr lang="en-US" dirty="0"/>
              <a:t>​</a:t>
            </a:r>
            <a:endParaRPr lang="en-US" dirty="0">
              <a:hlinkClick r:id="rId2"/>
            </a:endParaRPr>
          </a:p>
          <a:p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05F172A-5D5D-43CD-A187-DA0D303F41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Grab Cut</a:t>
            </a:r>
          </a:p>
        </p:txBody>
      </p:sp>
      <p:pic>
        <p:nvPicPr>
          <p:cNvPr id="5" name="Picture 4" descr="A picture containing art, circle&#10;&#10;Description automatically generated">
            <a:extLst>
              <a:ext uri="{FF2B5EF4-FFF2-40B4-BE49-F238E27FC236}">
                <a16:creationId xmlns:a16="http://schemas.microsoft.com/office/drawing/2014/main" id="{A591DE1D-DF61-5A32-1A16-4935D676DC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9723228" y="4277476"/>
            <a:ext cx="1383554" cy="138355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8BF2278-B934-4D20-1A90-EEDF47C1D102}"/>
              </a:ext>
            </a:extLst>
          </p:cNvPr>
          <p:cNvSpPr txBox="1"/>
          <p:nvPr/>
        </p:nvSpPr>
        <p:spPr>
          <a:xfrm>
            <a:off x="3008345" y="4069467"/>
            <a:ext cx="6602186" cy="2221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400" b="1" spc="50" dirty="0"/>
              <a:t>Medical Imaging Analysis: </a:t>
            </a:r>
            <a:r>
              <a:rPr lang="en-US" sz="1400" spc="50" dirty="0"/>
              <a:t>Image segmentation is widely used in medical imaging analysis, such as MRI, CT scans, and microscopy. Accurate </a:t>
            </a:r>
            <a:r>
              <a:rPr lang="en-US" sz="1400" b="1" spc="50" dirty="0"/>
              <a:t>segmentation helps in detecting tumors</a:t>
            </a:r>
            <a:r>
              <a:rPr lang="en-US" sz="1400" spc="50" dirty="0"/>
              <a:t>, measuring organ volumes, and tracking disease progression.</a:t>
            </a: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400" b="1" dirty="0"/>
              <a:t>Video Analysis and Tracking</a:t>
            </a:r>
            <a:r>
              <a:rPr lang="en-US" sz="1400" dirty="0"/>
              <a:t>: Image segmentation is not limited to static images but is also crucial in video analysis. By segmenting objects or regions across video frames, it becomes possible to </a:t>
            </a:r>
            <a:r>
              <a:rPr lang="en-US" sz="1400" b="1" dirty="0"/>
              <a:t>track their motion</a:t>
            </a:r>
            <a:r>
              <a:rPr lang="en-US" sz="1400" dirty="0"/>
              <a:t>, extract object trajectories, and analyze dynamic scenes.</a:t>
            </a:r>
            <a:endParaRPr lang="en-US" sz="1400" b="1" spc="5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87758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E5F11-B7B9-4B80-8C6A-A8A7A7190B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1350" y="2148840"/>
            <a:ext cx="4179570" cy="1715531"/>
          </a:xfrm>
        </p:spPr>
        <p:txBody>
          <a:bodyPr/>
          <a:lstStyle/>
          <a:p>
            <a:r>
              <a:rPr lang="en-US" dirty="0"/>
              <a:t>Different techniques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8AFAA9-633A-475C-B8ED-840A34F729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91350" y="3962003"/>
            <a:ext cx="4179570" cy="365125"/>
          </a:xfrm>
        </p:spPr>
        <p:txBody>
          <a:bodyPr>
            <a:normAutofit fontScale="92500"/>
          </a:bodyPr>
          <a:lstStyle/>
          <a:p>
            <a:r>
              <a:rPr lang="en-US" dirty="0"/>
              <a:t>(For foreground and background segmentation)</a:t>
            </a:r>
          </a:p>
        </p:txBody>
      </p:sp>
    </p:spTree>
    <p:extLst>
      <p:ext uri="{BB962C8B-B14F-4D97-AF65-F5344CB8AC3E}">
        <p14:creationId xmlns:p14="http://schemas.microsoft.com/office/powerpoint/2010/main" val="3797280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40014-73D5-419B-8867-972BB18D52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3700" y="892177"/>
            <a:ext cx="8421688" cy="1325563"/>
          </a:xfrm>
        </p:spPr>
        <p:txBody>
          <a:bodyPr/>
          <a:lstStyle/>
          <a:p>
            <a:r>
              <a:rPr lang="en-US" dirty="0"/>
              <a:t>Segmentation Techniques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D8731E-4977-402E-8BFD-895B4D0544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008344" y="2241746"/>
            <a:ext cx="7973787" cy="3365952"/>
          </a:xfrm>
        </p:spPr>
        <p:txBody>
          <a:bodyPr>
            <a:normAutofit/>
          </a:bodyPr>
          <a:lstStyle/>
          <a:p>
            <a:r>
              <a:rPr lang="en-US" dirty="0"/>
              <a:t>(Before </a:t>
            </a:r>
            <a:r>
              <a:rPr lang="en-US" dirty="0" err="1"/>
              <a:t>Grabcut</a:t>
            </a:r>
            <a:r>
              <a:rPr lang="en-US" dirty="0"/>
              <a:t>, these were the well-known techniques used)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Magic Wand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Intelligent Scissors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Bayes Cutting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Knockout 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Graph Cut</a:t>
            </a:r>
          </a:p>
          <a:p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0B65871-FA95-449A-B8BC-90486DE532E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022772" y="3834606"/>
            <a:ext cx="3943627" cy="1997867"/>
          </a:xfrm>
        </p:spPr>
        <p:txBody>
          <a:bodyPr>
            <a:normAutofit/>
          </a:bodyPr>
          <a:lstStyle/>
          <a:p>
            <a:r>
              <a:rPr lang="en-US" dirty="0"/>
              <a:t>​</a:t>
            </a:r>
            <a:endParaRPr lang="en-US" dirty="0">
              <a:hlinkClick r:id="rId2"/>
            </a:endParaRPr>
          </a:p>
          <a:p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05F172A-5D5D-43CD-A187-DA0D303F41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Grab Cut</a:t>
            </a:r>
          </a:p>
        </p:txBody>
      </p:sp>
    </p:spTree>
    <p:extLst>
      <p:ext uri="{BB962C8B-B14F-4D97-AF65-F5344CB8AC3E}">
        <p14:creationId xmlns:p14="http://schemas.microsoft.com/office/powerpoint/2010/main" val="36797510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40014-73D5-419B-8867-972BB18D52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3700" y="892177"/>
            <a:ext cx="8421688" cy="1325563"/>
          </a:xfrm>
        </p:spPr>
        <p:txBody>
          <a:bodyPr/>
          <a:lstStyle/>
          <a:p>
            <a:r>
              <a:rPr lang="en-US" dirty="0"/>
              <a:t>Magic Wand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D8731E-4977-402E-8BFD-895B4D0544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008344" y="2241746"/>
            <a:ext cx="7973787" cy="1187254"/>
          </a:xfrm>
        </p:spPr>
        <p:txBody>
          <a:bodyPr>
            <a:normAutofit/>
          </a:bodyPr>
          <a:lstStyle/>
          <a:p>
            <a:r>
              <a:rPr lang="en-US" dirty="0"/>
              <a:t>Magic wand starts with a user defined pixel/region to compute region of </a:t>
            </a:r>
            <a:r>
              <a:rPr lang="en-US" b="1" dirty="0"/>
              <a:t>connected pixels </a:t>
            </a:r>
            <a:r>
              <a:rPr lang="en-US" dirty="0"/>
              <a:t>such that all the selected pixels fall within some adjustable tolerance of the color statistics of the specified region.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05F172A-5D5D-43CD-A187-DA0D303F41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Grab Cut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F8C4705-38BE-1AB1-5969-88A31F1AE1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7201" y="3245678"/>
            <a:ext cx="1512910" cy="29379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D64149D-C8C7-4793-6480-8319B6CFE579}"/>
              </a:ext>
            </a:extLst>
          </p:cNvPr>
          <p:cNvSpPr txBox="1"/>
          <p:nvPr/>
        </p:nvSpPr>
        <p:spPr>
          <a:xfrm>
            <a:off x="3008344" y="3699002"/>
            <a:ext cx="424542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000"/>
              </a:spcBef>
            </a:pPr>
            <a:r>
              <a:rPr lang="en-US" sz="1400" spc="50" dirty="0"/>
              <a:t>Finding the correct tolerance level is often cumbersome and difficult. As it varies with each image.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99003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40014-73D5-419B-8867-972BB18D52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3700" y="892177"/>
            <a:ext cx="8421688" cy="1325563"/>
          </a:xfrm>
        </p:spPr>
        <p:txBody>
          <a:bodyPr/>
          <a:lstStyle/>
          <a:p>
            <a:r>
              <a:rPr lang="en-US" dirty="0"/>
              <a:t>Intelligent Scissors</a:t>
            </a:r>
            <a:br>
              <a:rPr lang="en-US" dirty="0"/>
            </a:br>
            <a:r>
              <a:rPr lang="en-US" sz="1600" dirty="0"/>
              <a:t>(or Magnetic Lasso)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D8731E-4977-402E-8BFD-895B4D0544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008344" y="2241746"/>
            <a:ext cx="7973787" cy="1187254"/>
          </a:xfrm>
        </p:spPr>
        <p:txBody>
          <a:bodyPr>
            <a:normAutofit/>
          </a:bodyPr>
          <a:lstStyle/>
          <a:p>
            <a:r>
              <a:rPr lang="en-US" dirty="0"/>
              <a:t>It allows user to choose a minimum cost contour by roughly tracing the object’s boundary with the mouse. As the mouse moves, the minimum cost path from the cursor positions back to the last ‘seed’ point.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05F172A-5D5D-43CD-A187-DA0D303F41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Grab Cut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64149D-C8C7-4793-6480-8319B6CFE579}"/>
              </a:ext>
            </a:extLst>
          </p:cNvPr>
          <p:cNvSpPr txBox="1"/>
          <p:nvPr/>
        </p:nvSpPr>
        <p:spPr>
          <a:xfrm>
            <a:off x="3008344" y="3699002"/>
            <a:ext cx="3401787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000"/>
              </a:spcBef>
            </a:pPr>
            <a:r>
              <a:rPr lang="en-US" sz="1400" spc="50" dirty="0"/>
              <a:t>The main limitation is if the image is highly textured/ or un-textured.</a:t>
            </a:r>
          </a:p>
          <a:p>
            <a:endParaRPr lang="en-US" dirty="0"/>
          </a:p>
        </p:txBody>
      </p:sp>
      <p:pic>
        <p:nvPicPr>
          <p:cNvPr id="5" name="Picture 4" descr="A picture containing cloud, sky, statue, outdoor&#10;&#10;Description automatically generated">
            <a:extLst>
              <a:ext uri="{FF2B5EF4-FFF2-40B4-BE49-F238E27FC236}">
                <a16:creationId xmlns:a16="http://schemas.microsoft.com/office/drawing/2014/main" id="{24383F7B-4B3F-0339-7D47-5CD94B58B0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5993" y="3328698"/>
            <a:ext cx="3878424" cy="2181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2432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inimalist Presentation_tm67328976_Win32_LW_SL_v3" id="{B5A5B451-F186-4F05-917D-430247B33515}" vid="{C0610F80-F57F-4E6B-A096-3AEBDD5FC54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0FD6FE22-81A0-4500-AFD0-342D21BB9A2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C96B61E-1B64-430F-934F-7D1B9002802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9C43685-694E-4579-B109-3C418D49DA65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{9A64C6CD-D3C0-4201-8D6D-049042C1E0DA}tf67328976_win32</Template>
  <TotalTime>3439</TotalTime>
  <Words>918</Words>
  <Application>Microsoft Office PowerPoint</Application>
  <PresentationFormat>Widescreen</PresentationFormat>
  <Paragraphs>110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Calibri</vt:lpstr>
      <vt:lpstr>Tenorite</vt:lpstr>
      <vt:lpstr>Times New Roman</vt:lpstr>
      <vt:lpstr>Office Theme</vt:lpstr>
      <vt:lpstr>Grab Cut Interactive Foreground extraction using iterated Graph Cuts</vt:lpstr>
      <vt:lpstr>AGENDA</vt:lpstr>
      <vt:lpstr>INTRODUCTION</vt:lpstr>
      <vt:lpstr>What’s Image segmentation? (And why it’s important)</vt:lpstr>
      <vt:lpstr>Why it’s important?</vt:lpstr>
      <vt:lpstr>Different techniques</vt:lpstr>
      <vt:lpstr>Segmentation Techniques</vt:lpstr>
      <vt:lpstr>Magic Wand</vt:lpstr>
      <vt:lpstr>Intelligent Scissors (or Magnetic Lasso)</vt:lpstr>
      <vt:lpstr>Bayes Matting</vt:lpstr>
      <vt:lpstr>Graph Cut</vt:lpstr>
      <vt:lpstr>Graph Cut</vt:lpstr>
      <vt:lpstr>Graphical Representation</vt:lpstr>
      <vt:lpstr>Weights</vt:lpstr>
      <vt:lpstr>Weights</vt:lpstr>
      <vt:lpstr>Graph</vt:lpstr>
      <vt:lpstr>Graph Cut</vt:lpstr>
      <vt:lpstr>Min-CUt</vt:lpstr>
      <vt:lpstr>Max-Flow Min-Cut</vt:lpstr>
      <vt:lpstr>Max-Flow Min-Cut</vt:lpstr>
      <vt:lpstr>Grab Cut</vt:lpstr>
      <vt:lpstr>References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Grab Cut</dc:title>
  <dc:creator>Harsh Sharma</dc:creator>
  <cp:lastModifiedBy>Harsh Sharma</cp:lastModifiedBy>
  <cp:revision>7</cp:revision>
  <dcterms:created xsi:type="dcterms:W3CDTF">2023-06-08T20:17:03Z</dcterms:created>
  <dcterms:modified xsi:type="dcterms:W3CDTF">2023-06-18T20:56:19Z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